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61" r:id="rId4"/>
    <p:sldId id="277" r:id="rId5"/>
    <p:sldId id="278" r:id="rId6"/>
    <p:sldId id="345" r:id="rId7"/>
    <p:sldId id="363" r:id="rId8"/>
    <p:sldId id="279" r:id="rId9"/>
    <p:sldId id="364" r:id="rId10"/>
    <p:sldId id="280" r:id="rId11"/>
    <p:sldId id="365" r:id="rId12"/>
    <p:sldId id="366" r:id="rId13"/>
    <p:sldId id="281" r:id="rId14"/>
    <p:sldId id="367" r:id="rId15"/>
    <p:sldId id="368" r:id="rId16"/>
    <p:sldId id="369" r:id="rId17"/>
    <p:sldId id="282" r:id="rId18"/>
    <p:sldId id="372" r:id="rId19"/>
    <p:sldId id="370" r:id="rId20"/>
    <p:sldId id="283" r:id="rId21"/>
    <p:sldId id="371" r:id="rId22"/>
    <p:sldId id="284" r:id="rId23"/>
    <p:sldId id="285" r:id="rId24"/>
    <p:sldId id="344" r:id="rId25"/>
    <p:sldId id="346" r:id="rId26"/>
    <p:sldId id="347" r:id="rId27"/>
    <p:sldId id="373" r:id="rId28"/>
    <p:sldId id="276" r:id="rId29"/>
    <p:sldId id="266" r:id="rId30"/>
    <p:sldId id="286" r:id="rId31"/>
    <p:sldId id="323" r:id="rId32"/>
    <p:sldId id="324" r:id="rId33"/>
    <p:sldId id="325" r:id="rId34"/>
    <p:sldId id="385" r:id="rId35"/>
    <p:sldId id="390" r:id="rId36"/>
    <p:sldId id="348" r:id="rId37"/>
    <p:sldId id="349" r:id="rId38"/>
    <p:sldId id="386" r:id="rId39"/>
    <p:sldId id="391" r:id="rId40"/>
    <p:sldId id="392" r:id="rId41"/>
    <p:sldId id="393" r:id="rId42"/>
    <p:sldId id="394" r:id="rId43"/>
    <p:sldId id="395" r:id="rId44"/>
    <p:sldId id="396" r:id="rId45"/>
    <p:sldId id="418" r:id="rId46"/>
    <p:sldId id="397" r:id="rId47"/>
    <p:sldId id="399" r:id="rId48"/>
    <p:sldId id="287" r:id="rId49"/>
    <p:sldId id="350" r:id="rId50"/>
    <p:sldId id="351" r:id="rId51"/>
    <p:sldId id="288" r:id="rId52"/>
    <p:sldId id="289" r:id="rId53"/>
    <p:sldId id="329" r:id="rId54"/>
    <p:sldId id="328" r:id="rId55"/>
    <p:sldId id="327" r:id="rId56"/>
    <p:sldId id="408" r:id="rId57"/>
    <p:sldId id="412" r:id="rId58"/>
    <p:sldId id="413" r:id="rId59"/>
    <p:sldId id="409" r:id="rId60"/>
    <p:sldId id="416" r:id="rId61"/>
    <p:sldId id="414" r:id="rId62"/>
    <p:sldId id="415" r:id="rId63"/>
    <p:sldId id="410" r:id="rId64"/>
    <p:sldId id="352" r:id="rId65"/>
    <p:sldId id="419" r:id="rId66"/>
    <p:sldId id="420" r:id="rId67"/>
    <p:sldId id="421" r:id="rId68"/>
    <p:sldId id="353" r:id="rId69"/>
    <p:sldId id="355" r:id="rId70"/>
    <p:sldId id="360" r:id="rId71"/>
    <p:sldId id="357" r:id="rId72"/>
    <p:sldId id="358" r:id="rId73"/>
    <p:sldId id="359" r:id="rId74"/>
    <p:sldId id="422" r:id="rId75"/>
    <p:sldId id="424" r:id="rId76"/>
    <p:sldId id="426" r:id="rId77"/>
    <p:sldId id="425" r:id="rId78"/>
    <p:sldId id="427" r:id="rId79"/>
    <p:sldId id="428" r:id="rId80"/>
    <p:sldId id="429" r:id="rId81"/>
    <p:sldId id="430" r:id="rId82"/>
    <p:sldId id="431" r:id="rId83"/>
    <p:sldId id="362" r:id="rId84"/>
    <p:sldId id="354" r:id="rId85"/>
    <p:sldId id="432" r:id="rId86"/>
    <p:sldId id="433" r:id="rId87"/>
    <p:sldId id="434" r:id="rId88"/>
    <p:sldId id="435" r:id="rId89"/>
    <p:sldId id="436" r:id="rId90"/>
    <p:sldId id="356" r:id="rId91"/>
    <p:sldId id="374" r:id="rId92"/>
    <p:sldId id="407" r:id="rId93"/>
    <p:sldId id="375" r:id="rId94"/>
    <p:sldId id="437" r:id="rId95"/>
    <p:sldId id="376" r:id="rId96"/>
    <p:sldId id="438" r:id="rId97"/>
    <p:sldId id="377" r:id="rId98"/>
    <p:sldId id="439" r:id="rId99"/>
    <p:sldId id="440" r:id="rId100"/>
    <p:sldId id="441" r:id="rId101"/>
    <p:sldId id="442" r:id="rId102"/>
    <p:sldId id="378" r:id="rId103"/>
    <p:sldId id="443" r:id="rId104"/>
    <p:sldId id="379" r:id="rId105"/>
    <p:sldId id="380" r:id="rId106"/>
    <p:sldId id="444" r:id="rId107"/>
    <p:sldId id="411" r:id="rId108"/>
    <p:sldId id="423" r:id="rId109"/>
    <p:sldId id="445" r:id="rId110"/>
    <p:sldId id="381" r:id="rId111"/>
    <p:sldId id="382" r:id="rId112"/>
    <p:sldId id="446" r:id="rId113"/>
    <p:sldId id="383" r:id="rId114"/>
    <p:sldId id="417" r:id="rId115"/>
    <p:sldId id="447" r:id="rId116"/>
    <p:sldId id="384" r:id="rId117"/>
    <p:sldId id="448" r:id="rId118"/>
    <p:sldId id="449" r:id="rId119"/>
    <p:sldId id="450" r:id="rId120"/>
    <p:sldId id="451" r:id="rId121"/>
    <p:sldId id="452" r:id="rId1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18626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577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985432"/>
            <a:ext cx="9601196" cy="3890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1999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70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Propositional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[Propositions, Logical Connectives, Negation, Converse, Contrapositive, Logical Equivalence]</a:t>
            </a:r>
          </a:p>
          <a:p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Asim Raza</a:t>
            </a:r>
          </a:p>
        </p:txBody>
      </p:sp>
    </p:spTree>
    <p:extLst>
      <p:ext uri="{BB962C8B-B14F-4D97-AF65-F5344CB8AC3E}">
        <p14:creationId xmlns:p14="http://schemas.microsoft.com/office/powerpoint/2010/main" val="235301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Negation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38" y="1960216"/>
            <a:ext cx="6702324" cy="417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28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Quantifiers – 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∨…∨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</a:t>
                </a:r>
                <a:r>
                  <a:rPr lang="en-US" dirty="0">
                    <a:solidFill>
                      <a:srgbClr val="00B050"/>
                    </a:solidFill>
                  </a:rPr>
                  <a:t> Use De Morgan’s Law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¬∃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𝒙𝑷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32" y="720695"/>
            <a:ext cx="4942426" cy="22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37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Quantifiers – Negation – Truth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170560"/>
            <a:ext cx="9908917" cy="26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240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 –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078193"/>
            <a:ext cx="4210635" cy="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3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 –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3138724"/>
                <a:ext cx="9601196" cy="295298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Negation</a:t>
                </a:r>
              </a:p>
              <a:p>
                <a:pPr marL="0" indent="0">
                  <a:buNone/>
                </a:pPr>
                <a:r>
                  <a:rPr lang="en-US" sz="2600" b="1" dirty="0">
                    <a:solidFill>
                      <a:srgbClr val="FF0000"/>
                    </a:solidFill>
                  </a:rPr>
                  <a:t>All politicians are dishonest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Writing in mathematical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: set of all politicians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honest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There is an honest politician: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𝒙𝑯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u="sng" dirty="0">
                    <a:solidFill>
                      <a:srgbClr val="7030A0"/>
                    </a:solidFill>
                  </a:rPr>
                  <a:t>Negation: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All politicians are dishonest: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3138724"/>
                <a:ext cx="9601196" cy="2952984"/>
              </a:xfrm>
              <a:blipFill rotWithShape="0">
                <a:blip r:embed="rId2"/>
                <a:stretch>
                  <a:fillRect l="-1017" t="-4752" b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103951"/>
            <a:ext cx="4789514" cy="10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61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 –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3078050"/>
                <a:ext cx="9601196" cy="2797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Negation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There is an American who does not eat cheeseburger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: set of Americans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eats Cheeseburger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Negation: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3078050"/>
                <a:ext cx="9601196" cy="2797817"/>
              </a:xfrm>
              <a:blipFill rotWithShape="0">
                <a:blip r:embed="rId2"/>
                <a:stretch>
                  <a:fillRect l="-953" t="-4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68" y="2152021"/>
            <a:ext cx="4210635" cy="7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 –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3477296"/>
                <a:ext cx="9601196" cy="2398572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Negation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≡∃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nd</a:t>
                </a:r>
                <a:r>
                  <a:rPr lang="en-US" dirty="0">
                    <a:solidFill>
                      <a:srgbClr val="C00000"/>
                    </a:solidFill>
                  </a:rPr>
                  <a:t> statement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¬∃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≡∀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≠2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3477296"/>
                <a:ext cx="9601196" cy="2398572"/>
              </a:xfrm>
              <a:blipFill rotWithShape="0">
                <a:blip r:embed="rId2"/>
                <a:stretch>
                  <a:fillRect l="-1144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155668"/>
            <a:ext cx="4836886" cy="13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Mixing Quantifiers – Nested Quantifiers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92145"/>
            <a:ext cx="7561874" cy="3407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53614" y="2568390"/>
                <a:ext cx="158844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614" y="2568390"/>
                <a:ext cx="1588448" cy="1200329"/>
              </a:xfrm>
              <a:prstGeom prst="rect">
                <a:avLst/>
              </a:prstGeom>
              <a:blipFill rotWithShape="0">
                <a:blip r:embed="rId3"/>
                <a:stretch>
                  <a:fillRect b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715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Mixing Quantifiers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76" y="2120453"/>
            <a:ext cx="6511077" cy="1308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1624"/>
          <a:stretch/>
        </p:blipFill>
        <p:spPr>
          <a:xfrm>
            <a:off x="782129" y="4678017"/>
            <a:ext cx="6316012" cy="1001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79978" y="1842249"/>
                <a:ext cx="2652906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𝑝𝑒𝑜𝑝𝑙𝑒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𝑝𝑒𝑜𝑝𝑙𝑒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𝐿𝑜𝑣𝑒𝑠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):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Everybody loves everyone</a:t>
                </a:r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𝐿𝑜𝑣𝑒𝑠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Everybody loves somebody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𝐿𝑜𝑣𝑒𝑠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Somebody loves somebody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𝐿𝑜𝑣𝑒𝑠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78" y="1842249"/>
                <a:ext cx="2652906" cy="3693319"/>
              </a:xfrm>
              <a:prstGeom prst="rect">
                <a:avLst/>
              </a:prstGeom>
              <a:blipFill rotWithShape="0">
                <a:blip r:embed="rId4"/>
                <a:stretch>
                  <a:fillRect l="-2069" r="-1149" b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9751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Mixing Quantifiers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99853" y="1985432"/>
                <a:ext cx="4010829" cy="389043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a person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a country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National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national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: National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Everyone belongs to some country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: National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There is a country, everybody belongs to this country</a:t>
                </a:r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9853" y="1985432"/>
                <a:ext cx="4010829" cy="3890436"/>
              </a:xfrm>
              <a:blipFill rotWithShape="0">
                <a:blip r:embed="rId2"/>
                <a:stretch>
                  <a:fillRect l="-1976" t="-1097" r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76" y="2117232"/>
            <a:ext cx="6511077" cy="1308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57" y="3609286"/>
            <a:ext cx="4892530" cy="22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88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Nested Quantifiers – Truth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62121" y="1985432"/>
                <a:ext cx="2534475" cy="434425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Negation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¬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¬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¬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¬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62121" y="1985432"/>
                <a:ext cx="2534475" cy="4344256"/>
              </a:xfrm>
              <a:blipFill rotWithShape="0">
                <a:blip r:embed="rId2"/>
                <a:stretch>
                  <a:fillRect l="-4337" t="-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1922371"/>
            <a:ext cx="7066720" cy="44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P: Today is Monoday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/>
                  <a:t>: Todays in NOT Monday </a:t>
                </a:r>
              </a:p>
              <a:p>
                <a:pPr marL="0" indent="0">
                  <a:buNone/>
                </a:pPr>
                <a:r>
                  <a:rPr lang="en-US"/>
                  <a:t>Truth Table: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801779"/>
                  </p:ext>
                </p:extLst>
              </p:nvPr>
            </p:nvGraphicFramePr>
            <p:xfrm>
              <a:off x="1528162" y="3896359"/>
              <a:ext cx="9135674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78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678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P: Today is Monday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3200"/>
                            <a:t>: Todays in NOT Monday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 (False)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 (True)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 (True)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 (False)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801779"/>
                  </p:ext>
                </p:extLst>
              </p:nvPr>
            </p:nvGraphicFramePr>
            <p:xfrm>
              <a:off x="1528162" y="3896359"/>
              <a:ext cx="9135674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7837"/>
                    <a:gridCol w="4567837"/>
                  </a:tblGrid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3200" smtClean="0"/>
                            <a:t>P: Today is Monday </a:t>
                          </a:r>
                          <a:endParaRPr lang="en-US" sz="3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33" t="-7429" r="-533" b="-127429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mtClean="0"/>
                            <a:t>0 (False)</a:t>
                          </a:r>
                          <a:endParaRPr lang="en-US" sz="3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mtClean="0"/>
                            <a:t>1 (True)</a:t>
                          </a:r>
                          <a:endParaRPr lang="en-US" sz="3200"/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mtClean="0"/>
                            <a:t>1 (True)</a:t>
                          </a:r>
                          <a:endParaRPr lang="en-US" sz="3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mtClean="0"/>
                            <a:t>0 (False)</a:t>
                          </a:r>
                          <a:endParaRPr lang="en-US" sz="320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81592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 –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3146894"/>
                <a:ext cx="9601196" cy="27289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¬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Implication is equivalent to NOT P(x) or Q(x)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¬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De Morgan’s Law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3146894"/>
                <a:ext cx="9601196" cy="2728974"/>
              </a:xfrm>
              <a:blipFill rotWithShape="0">
                <a:blip r:embed="rId2"/>
                <a:stretch>
                  <a:fillRect l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1858604"/>
            <a:ext cx="5725733" cy="12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7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 –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90000"/>
            <a:ext cx="9492965" cy="6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117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 –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2" y="2717442"/>
                <a:ext cx="3933421" cy="327328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: Students in the class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has visited Mexico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====================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has visited Mexico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has visited Canada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2" y="2717442"/>
                <a:ext cx="3933421" cy="3273287"/>
              </a:xfrm>
              <a:blipFill rotWithShape="0">
                <a:blip r:embed="rId2"/>
                <a:stretch>
                  <a:fillRect l="-2016" t="-1304" r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090000"/>
            <a:ext cx="9492965" cy="627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41884" y="2730321"/>
                <a:ext cx="4854714" cy="327328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0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8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6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: Students</a:t>
                </a:r>
              </a:p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student in this class</a:t>
                </a:r>
              </a:p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has visited Mexico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𝐶𝑙𝑎𝑠𝑠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/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Font typeface="Arial"/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====================</a:t>
                </a:r>
              </a:p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has visited Mexico</a:t>
                </a:r>
              </a:p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has visited Canada</a:t>
                </a: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𝐶𝑙𝑎𝑠𝑠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Font typeface="Arial"/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84" y="2730321"/>
                <a:ext cx="4854714" cy="3273287"/>
              </a:xfrm>
              <a:prstGeom prst="rect">
                <a:avLst/>
              </a:prstGeom>
              <a:blipFill>
                <a:blip r:embed="rId4"/>
                <a:stretch>
                  <a:fillRect l="-1256" t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4603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 – 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9" y="2125483"/>
            <a:ext cx="10142382" cy="9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38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 –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3039413"/>
                <a:ext cx="3547055" cy="314244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st</a:t>
                </a:r>
                <a:r>
                  <a:rPr lang="en-US" dirty="0">
                    <a:solidFill>
                      <a:srgbClr val="C00000"/>
                    </a:solidFill>
                  </a:rPr>
                  <a:t> statement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mail message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compressed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&gt;1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Megabyte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-----------------------------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&gt;1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Megabyte</m:t>
                    </m:r>
                    <m:r>
                      <a:rPr lang="en-US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3039413"/>
                <a:ext cx="3547055" cy="3142445"/>
              </a:xfrm>
              <a:blipFill rotWithShape="0">
                <a:blip r:embed="rId2"/>
                <a:stretch>
                  <a:fillRect l="-3098" t="-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125483"/>
            <a:ext cx="9474804" cy="9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15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 –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3039413"/>
                <a:ext cx="3547055" cy="314244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st</a:t>
                </a:r>
                <a:r>
                  <a:rPr lang="en-US" dirty="0">
                    <a:solidFill>
                      <a:srgbClr val="C00000"/>
                    </a:solidFill>
                  </a:rPr>
                  <a:t> statement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mail message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compressed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Megabyte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--------------------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Megabyte</m:t>
                    </m:r>
                    <m:r>
                      <a:rPr lang="en-US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3039413"/>
                <a:ext cx="3547055" cy="3142445"/>
              </a:xfrm>
              <a:blipFill rotWithShape="0">
                <a:blip r:embed="rId2"/>
                <a:stretch>
                  <a:fillRect l="-3098" t="-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125483"/>
            <a:ext cx="9474804" cy="913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 txBox="1">
                <a:spLocks/>
              </p:cNvSpPr>
              <p:nvPr/>
            </p:nvSpPr>
            <p:spPr>
              <a:xfrm>
                <a:off x="5190186" y="2962138"/>
                <a:ext cx="5706412" cy="314244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0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8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6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C0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nd</a:t>
                </a:r>
                <a:r>
                  <a:rPr lang="en-US" dirty="0">
                    <a:solidFill>
                      <a:srgbClr val="C00000"/>
                    </a:solidFill>
                  </a:rPr>
                  <a:t>  statement</a:t>
                </a:r>
              </a:p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user,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network link</a:t>
                </a:r>
              </a:p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𝐴𝑐𝑖𝑣𝑒</m:t>
                    </m:r>
                    <m:d>
                      <m:d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an active user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𝑣𝑎𝑖𝑙𝑎𝑏𝑙𝑒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link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available to user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𝐴𝑐𝑡𝑖𝑣𝑒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𝐴𝑣𝑎𝑖𝑙𝑎𝑏𝑙𝑒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186" y="2962138"/>
                <a:ext cx="5706412" cy="3142445"/>
              </a:xfrm>
              <a:prstGeom prst="rect">
                <a:avLst/>
              </a:prstGeom>
              <a:blipFill rotWithShape="0">
                <a:blip r:embed="rId4"/>
                <a:stretch>
                  <a:fillRect l="-1923" t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2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Exercises – </a:t>
            </a:r>
            <a:r>
              <a:rPr lang="en-US" sz="2700" i="1" dirty="0">
                <a:solidFill>
                  <a:srgbClr val="C00000"/>
                </a:solidFill>
              </a:rPr>
              <a:t>Lewis Carroll </a:t>
            </a:r>
            <a:r>
              <a:rPr lang="en-US" sz="2700" dirty="0">
                <a:solidFill>
                  <a:srgbClr val="C00000"/>
                </a:solidFill>
              </a:rPr>
              <a:t>(Alice in Wonderland)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23" y="4422417"/>
            <a:ext cx="1400175" cy="161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1949673"/>
            <a:ext cx="9497094" cy="167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2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Exercises – </a:t>
            </a:r>
            <a:r>
              <a:rPr lang="en-US" sz="2700" i="1" dirty="0">
                <a:solidFill>
                  <a:srgbClr val="C00000"/>
                </a:solidFill>
              </a:rPr>
              <a:t>Lewis Carroll </a:t>
            </a:r>
            <a:r>
              <a:rPr lang="en-US" sz="2700" dirty="0">
                <a:solidFill>
                  <a:srgbClr val="C00000"/>
                </a:solidFill>
              </a:rPr>
              <a:t>(Alice in Wonderland)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2885" y="3837458"/>
                <a:ext cx="4656787" cy="235759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creatures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a lion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is fierce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drinks coffee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85" y="3837458"/>
                <a:ext cx="4656787" cy="2357594"/>
              </a:xfrm>
              <a:blipFill rotWithShape="0">
                <a:blip r:embed="rId2"/>
                <a:stretch>
                  <a:fillRect l="-917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3" y="4422417"/>
            <a:ext cx="1400175" cy="161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1949673"/>
            <a:ext cx="9497094" cy="1678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672" y="3952609"/>
            <a:ext cx="3770032" cy="17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766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207617" y="2086376"/>
                <a:ext cx="4688980" cy="3789491"/>
              </a:xfrm>
            </p:spPr>
            <p:txBody>
              <a:bodyPr/>
              <a:lstStyle/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AutoNum type="alphaUcParenR"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617" y="2086376"/>
                <a:ext cx="4688980" cy="3789491"/>
              </a:xfrm>
              <a:blipFill rotWithShape="0">
                <a:blip r:embed="rId2"/>
                <a:stretch>
                  <a:fillRect l="-2471" t="-3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457" y="723302"/>
            <a:ext cx="4855335" cy="5550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360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1403797" y="2086376"/>
                <a:ext cx="9492800" cy="3789491"/>
              </a:xfrm>
            </p:spPr>
            <p:txBody>
              <a:bodyPr>
                <a:normAutofit fontScale="92500" lnSpcReduction="20000"/>
              </a:bodyPr>
              <a:lstStyle/>
              <a:p>
                <a:pPr lvl="0"/>
                <a:r>
                  <a:rPr lang="en-US" dirty="0"/>
                  <a:t>No doctors are enthusiastic; </a:t>
                </a:r>
              </a:p>
              <a:p>
                <a:r>
                  <a:rPr lang="en-US" dirty="0"/>
                  <a:t>You are enthusiastic. </a:t>
                </a:r>
              </a:p>
              <a:p>
                <a:r>
                  <a:rPr lang="en-US" dirty="0"/>
                  <a:t>Therefore, you are not a doctor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 person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a Doctor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enthusiastic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→¬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𝒚𝒐𝒖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457200" indent="-457200">
                  <a:buAutoNum type="alphaUcParenR"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3797" y="2086376"/>
                <a:ext cx="9492800" cy="3789491"/>
              </a:xfrm>
              <a:blipFill rotWithShape="0">
                <a:blip r:embed="rId2"/>
                <a:stretch>
                  <a:fillRect l="-963" t="-3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70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Negation of TRUE is FASLE ---- Negation of 1 is 0 ---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¬1=0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Negation of FALSE is TRUE --- Negation of 0 is 1 ---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¬0=1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Truth Table: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801779"/>
                  </p:ext>
                </p:extLst>
              </p:nvPr>
            </p:nvGraphicFramePr>
            <p:xfrm>
              <a:off x="1528162" y="3896359"/>
              <a:ext cx="9135674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78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678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3200"/>
                            <a:t>P: Today is Monday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3200"/>
                            <a:t>: Todays in NOT Monday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/>
                            <a:t>0 (False)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/>
                            <a:t>1 (True)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/>
                            <a:t>1 (True)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/>
                            <a:t>0 (False)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801779"/>
                  </p:ext>
                </p:extLst>
              </p:nvPr>
            </p:nvGraphicFramePr>
            <p:xfrm>
              <a:off x="1528162" y="3896359"/>
              <a:ext cx="9135674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7837"/>
                    <a:gridCol w="4567837"/>
                  </a:tblGrid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3200" smtClean="0"/>
                            <a:t>P: Today is Monday </a:t>
                          </a:r>
                          <a:endParaRPr lang="en-US" sz="3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33" t="-7429" r="-533" b="-127429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mtClean="0"/>
                            <a:t>0 (False)</a:t>
                          </a:r>
                          <a:endParaRPr lang="en-US" sz="3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mtClean="0"/>
                            <a:t>1 (True)</a:t>
                          </a:r>
                          <a:endParaRPr lang="en-US" sz="3200"/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mtClean="0"/>
                            <a:t>1 (True)</a:t>
                          </a:r>
                          <a:endParaRPr lang="en-US" sz="3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mtClean="0"/>
                            <a:t>0 (False)</a:t>
                          </a:r>
                          <a:endParaRPr lang="en-US" sz="320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69985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03796" y="2717442"/>
            <a:ext cx="9594761" cy="3158425"/>
          </a:xfrm>
        </p:spPr>
        <p:txBody>
          <a:bodyPr>
            <a:normAutofit lnSpcReduction="10000"/>
          </a:bodyPr>
          <a:lstStyle/>
          <a:p>
            <a:pPr marL="457200" lvl="0" indent="-457200">
              <a:buAutoNum type="alphaLcParenR"/>
            </a:pPr>
            <a:r>
              <a:rPr lang="en-US" dirty="0">
                <a:solidFill>
                  <a:srgbClr val="7030A0"/>
                </a:solidFill>
              </a:rPr>
              <a:t>For all real numbers, there is a real number, which is greater than these numbers. </a:t>
            </a:r>
            <a:r>
              <a:rPr lang="en-US" dirty="0">
                <a:solidFill>
                  <a:srgbClr val="FF0000"/>
                </a:solidFill>
              </a:rPr>
              <a:t>(not beautiful statement)</a:t>
            </a:r>
          </a:p>
          <a:p>
            <a:pPr marL="0" lv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There are infinite real numbers.</a:t>
            </a:r>
          </a:p>
          <a:p>
            <a:pPr marL="0" lv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b) </a:t>
            </a:r>
            <a:r>
              <a:rPr lang="en-US" b="1" dirty="0">
                <a:solidFill>
                  <a:srgbClr val="7030A0"/>
                </a:solidFill>
              </a:rPr>
              <a:t>Product of two non-negative real numbers is non-negative.</a:t>
            </a:r>
          </a:p>
          <a:p>
            <a:pPr marL="0" lv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c)</a:t>
            </a:r>
            <a:r>
              <a:rPr lang="en-US" b="1" dirty="0">
                <a:solidFill>
                  <a:srgbClr val="7030A0"/>
                </a:solidFill>
              </a:rPr>
              <a:t> For any two real numbers, their product is a real number.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(more beautiful way)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Real number are closed with respect to multiplication. (</a:t>
            </a:r>
            <a:r>
              <a:rPr lang="en-US" i="1" dirty="0">
                <a:solidFill>
                  <a:srgbClr val="FF0000"/>
                </a:solidFill>
              </a:rPr>
              <a:t>closure property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356" y="682580"/>
            <a:ext cx="7118017" cy="194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857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1403797" y="2086376"/>
                <a:ext cx="4527594" cy="3789491"/>
              </a:xfrm>
            </p:spPr>
            <p:txBody>
              <a:bodyPr>
                <a:normAutofit/>
              </a:bodyPr>
              <a:lstStyle/>
              <a:p>
                <a:pPr marL="457200" lvl="0" indent="-457200">
                  <a:buAutoNum type="alphaLcParenR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𝐅𝐫𝐞𝐝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457200" lvl="0" indent="-457200">
                  <a:buAutoNum type="alphaLcParenR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𝑬𝒗𝒆𝒍𝒚𝒏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marL="457200" lvl="0" indent="-457200">
                  <a:buAutoNum type="alphaLcParenR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∃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marL="457200" lvl="0" indent="-457200">
                  <a:buAutoNum type="alphaLcParenR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¬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marL="457200" lvl="0" indent="-457200">
                  <a:buAutoNum type="alphaLcParenR"/>
                </a:pPr>
                <a:r>
                  <a:rPr lang="en-US" b="1" dirty="0">
                    <a:solidFill>
                      <a:srgbClr val="7030A0"/>
                    </a:solidFill>
                  </a:rPr>
                  <a:t>.</a:t>
                </a:r>
              </a:p>
              <a:p>
                <a:pPr marL="457200" lvl="0" indent="-457200">
                  <a:buAutoNum type="alphaLcParenR"/>
                </a:pPr>
                <a:r>
                  <a:rPr lang="en-US" b="1" dirty="0">
                    <a:solidFill>
                      <a:srgbClr val="7030A0"/>
                    </a:solidFill>
                  </a:rPr>
                  <a:t>.</a:t>
                </a:r>
              </a:p>
              <a:p>
                <a:pPr marL="457200" lvl="0" indent="-457200">
                  <a:buAutoNum type="alphaLcParenR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𝑵𝒂𝒏𝒄𝒚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∧(</m:t>
                    </m:r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marL="457200" lvl="0" indent="-457200">
                  <a:buAutoNum type="alphaLcParenR"/>
                </a:pPr>
                <a:endParaRPr lang="en-US" b="1" dirty="0">
                  <a:solidFill>
                    <a:srgbClr val="7030A0"/>
                  </a:solidFill>
                </a:endParaRPr>
              </a:p>
              <a:p>
                <a:pPr marL="457200" indent="-457200">
                  <a:buAutoNum type="alphaUcParenR"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3797" y="2086376"/>
                <a:ext cx="4527594" cy="3789491"/>
              </a:xfrm>
              <a:blipFill rotWithShape="0">
                <a:blip r:embed="rId2"/>
                <a:stretch>
                  <a:fillRect l="-2557" t="-3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74" y="757914"/>
            <a:ext cx="6868972" cy="34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9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Logical 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133" y="802252"/>
            <a:ext cx="7197601" cy="524186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856113" y="4198513"/>
            <a:ext cx="1017431" cy="20992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4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Logical 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5432"/>
                <a:ext cx="10025129" cy="3890436"/>
              </a:xfrm>
            </p:spPr>
            <p:txBody>
              <a:bodyPr/>
              <a:lstStyle/>
              <a:p>
                <a:r>
                  <a:rPr lang="en-US" dirty="0"/>
                  <a:t>P: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2+3 = 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Q: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P AND Q: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2+3=5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r>
                  <a:rPr lang="en-US" dirty="0"/>
                  <a:t>: TRUE AND TRUE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5432"/>
                <a:ext cx="10025129" cy="3890436"/>
              </a:xfrm>
              <a:blipFill rotWithShape="0">
                <a:blip r:embed="rId2"/>
                <a:stretch>
                  <a:fillRect l="-1095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59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Logical 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𝐹𝐴𝐿𝑆𝐸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have number of propositions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…. If any of these statements is </a:t>
                </a:r>
                <a:r>
                  <a:rPr lang="en-US" b="1" dirty="0"/>
                  <a:t>FASLE</a:t>
                </a:r>
                <a:r>
                  <a:rPr lang="en-US" dirty="0"/>
                  <a:t>, then whole </a:t>
                </a:r>
                <a:r>
                  <a:rPr lang="en-US" b="1" dirty="0">
                    <a:solidFill>
                      <a:srgbClr val="FF0000"/>
                    </a:solidFill>
                  </a:rPr>
                  <a:t>CONJUNCTION</a:t>
                </a:r>
                <a:r>
                  <a:rPr lang="en-US" dirty="0"/>
                  <a:t> is </a:t>
                </a:r>
                <a:r>
                  <a:rPr lang="en-US" b="1" dirty="0"/>
                  <a:t>FASLE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∧⋯∧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𝐹𝐴𝑆𝐿𝐸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0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60" y="2513467"/>
            <a:ext cx="37623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4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Logical 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86" y="982132"/>
            <a:ext cx="6859245" cy="4753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34457" y="3979571"/>
            <a:ext cx="926208" cy="17556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36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Logical 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𝑇𝑅𝑈𝐸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have number of propositions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…. If any of these statements is </a:t>
                </a:r>
                <a:r>
                  <a:rPr lang="en-US" b="1" dirty="0"/>
                  <a:t>TRUE</a:t>
                </a:r>
                <a:r>
                  <a:rPr lang="en-US" dirty="0"/>
                  <a:t>, then whole </a:t>
                </a:r>
                <a:r>
                  <a:rPr lang="en-US" b="1" dirty="0">
                    <a:solidFill>
                      <a:srgbClr val="FF0000"/>
                    </a:solidFill>
                  </a:rPr>
                  <a:t>DISJUNCTION</a:t>
                </a:r>
                <a:r>
                  <a:rPr lang="en-US" dirty="0"/>
                  <a:t> is </a:t>
                </a:r>
                <a:r>
                  <a:rPr lang="en-US" b="1" dirty="0"/>
                  <a:t>TRUE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∨⋯∨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𝑇𝑅𝑈𝐸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46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60" y="3551677"/>
            <a:ext cx="2594019" cy="23050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70" y="2522992"/>
            <a:ext cx="3905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1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Introduction to Logic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296066"/>
            <a:ext cx="9645598" cy="36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7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Logical XOR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264" y="982132"/>
            <a:ext cx="6841113" cy="477898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650050" y="3966692"/>
            <a:ext cx="965916" cy="18803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49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60" y="3654676"/>
            <a:ext cx="2478109" cy="22020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68" y="3654676"/>
            <a:ext cx="2579563" cy="2202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538" y="2532517"/>
            <a:ext cx="38481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18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Implications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16" y="1991449"/>
            <a:ext cx="7124352" cy="325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85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Implications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16" y="1991449"/>
            <a:ext cx="7124352" cy="3250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067" y="1991449"/>
            <a:ext cx="3308571" cy="37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5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Implication: </a:t>
            </a:r>
            <a:r>
              <a:rPr lang="en-US" sz="3600" i="1" dirty="0"/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5432"/>
                <a:ext cx="10015329" cy="3890436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If</a:t>
                </a:r>
                <a:r>
                  <a:rPr lang="en-US" sz="3200" dirty="0">
                    <a:solidFill>
                      <a:srgbClr val="00B050"/>
                    </a:solidFill>
                  </a:rPr>
                  <a:t> you get 100% marks in the final,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dirty="0">
                    <a:solidFill>
                      <a:srgbClr val="0070C0"/>
                    </a:solidFill>
                  </a:rPr>
                  <a:t>you will get an A</a:t>
                </a:r>
              </a:p>
              <a:p>
                <a:r>
                  <a:rPr lang="en-US" sz="3200" dirty="0">
                    <a:solidFill>
                      <a:srgbClr val="0070C0"/>
                    </a:solidFill>
                  </a:rPr>
                  <a:t>You will get an A, </a:t>
                </a:r>
                <a:r>
                  <a:rPr lang="en-US" sz="3200" dirty="0">
                    <a:solidFill>
                      <a:srgbClr val="FF0000"/>
                    </a:solidFill>
                  </a:rPr>
                  <a:t>if</a:t>
                </a:r>
                <a:r>
                  <a:rPr lang="en-US" sz="3200" dirty="0">
                    <a:solidFill>
                      <a:srgbClr val="00B050"/>
                    </a:solidFill>
                  </a:rPr>
                  <a:t> you get 100% marks in the final.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6000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4400" dirty="0">
                    <a:solidFill>
                      <a:srgbClr val="00B050"/>
                    </a:solidFill>
                  </a:rPr>
                  <a:t>Hypothesis</a:t>
                </a:r>
                <a:r>
                  <a:rPr lang="en-US" sz="4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400" dirty="0">
                    <a:solidFill>
                      <a:srgbClr val="0070C0"/>
                    </a:solidFill>
                  </a:rPr>
                  <a:t> Conclusion</a:t>
                </a:r>
              </a:p>
              <a:p>
                <a:pPr marL="742950" lvl="2"/>
                <a:r>
                  <a:rPr lang="en-US" sz="2800" dirty="0"/>
                  <a:t>When this implication is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sz="2800" dirty="0"/>
                  <a:t>, and when is it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FALSE</a:t>
                </a:r>
                <a:r>
                  <a:rPr lang="en-US" sz="2800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5432"/>
                <a:ext cx="10015329" cy="3890436"/>
              </a:xfrm>
              <a:blipFill rotWithShape="0">
                <a:blip r:embed="rId2"/>
                <a:stretch>
                  <a:fillRect l="-1766" t="-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102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Implication: </a:t>
            </a:r>
            <a:r>
              <a:rPr lang="en-US" sz="2800" i="1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get 100% marks in the final, then you will get an A</a:t>
            </a:r>
          </a:p>
          <a:p>
            <a:pPr marL="742950" lvl="2"/>
            <a:r>
              <a:rPr lang="en-US" dirty="0"/>
              <a:t>When this implication is TRUE, and when is it FALSE?</a:t>
            </a:r>
          </a:p>
          <a:p>
            <a:endParaRPr lang="en-US" dirty="0"/>
          </a:p>
          <a:p>
            <a:r>
              <a:rPr lang="en-US" dirty="0"/>
              <a:t>Think of an implication as the promise that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if P happen, then Q will definitely happen. </a:t>
            </a:r>
          </a:p>
          <a:p>
            <a:pPr lvl="1"/>
            <a:r>
              <a:rPr lang="en-US" dirty="0"/>
              <a:t>It is FALSE if P happens and Q does not happen </a:t>
            </a:r>
            <a:r>
              <a:rPr lang="en-US" b="1" dirty="0"/>
              <a:t>(the promise has been broken)</a:t>
            </a:r>
          </a:p>
          <a:p>
            <a:pPr lvl="1"/>
            <a:r>
              <a:rPr lang="en-US" b="1" dirty="0"/>
              <a:t>In any other case, the promise is not broken, </a:t>
            </a:r>
            <a:r>
              <a:rPr lang="en-US" dirty="0"/>
              <a:t>and the implication is TRUE.</a:t>
            </a:r>
          </a:p>
        </p:txBody>
      </p:sp>
    </p:spTree>
    <p:extLst>
      <p:ext uri="{BB962C8B-B14F-4D97-AF65-F5344CB8AC3E}">
        <p14:creationId xmlns:p14="http://schemas.microsoft.com/office/powerpoint/2010/main" val="1991334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Implication: </a:t>
            </a:r>
            <a:r>
              <a:rPr lang="en-US" sz="2800" i="1" dirty="0"/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you get 100% marks in the final, then you will get an A</a:t>
                </a:r>
              </a:p>
              <a:p>
                <a:pPr marL="742950" lvl="2"/>
                <a:r>
                  <a:rPr lang="en-US" dirty="0"/>
                  <a:t>When this implication is TRUE, and when is it FALSE?</a:t>
                </a:r>
              </a:p>
              <a:p>
                <a:endParaRPr lang="en-US" dirty="0"/>
              </a:p>
              <a:p>
                <a:r>
                  <a:rPr lang="en-US" dirty="0"/>
                  <a:t>Think of an implication as the promise that if P happen, then Q will definitely happen. </a:t>
                </a:r>
              </a:p>
              <a:p>
                <a:pPr lvl="1"/>
                <a:r>
                  <a:rPr lang="en-US" dirty="0"/>
                  <a:t>It is FALSE if P happens and Q does not happen (the promise has been broken)</a:t>
                </a:r>
              </a:p>
              <a:p>
                <a:pPr lvl="1"/>
                <a:r>
                  <a:rPr lang="en-US" dirty="0"/>
                  <a:t>In any other case, the promise is not broken, and the implication is TRUE.</a:t>
                </a:r>
              </a:p>
              <a:p>
                <a:r>
                  <a:rPr lang="en-US" dirty="0"/>
                  <a:t>The implication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called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CONVERSE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19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Implication: </a:t>
            </a:r>
            <a:r>
              <a:rPr lang="en-US" sz="2800" i="1" dirty="0"/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1985432"/>
                <a:ext cx="9601196" cy="41835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If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you get 100% marks in the final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then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you will get an A</a:t>
                </a:r>
              </a:p>
              <a:p>
                <a:pPr marL="742950" lvl="2"/>
                <a:r>
                  <a:rPr lang="en-US" dirty="0"/>
                  <a:t>When this implication is TRUE, and when is it FALSE?</a:t>
                </a:r>
              </a:p>
              <a:p>
                <a:r>
                  <a:rPr lang="en-US" dirty="0"/>
                  <a:t>Think of an implication as the promise that if P happen, then Q will definitely happen. </a:t>
                </a:r>
              </a:p>
              <a:p>
                <a:pPr lvl="1"/>
                <a:r>
                  <a:rPr lang="en-US" dirty="0"/>
                  <a:t>It is FALSE if P happens and Q does not happen (the promise has been broken)</a:t>
                </a:r>
              </a:p>
              <a:p>
                <a:pPr lvl="1"/>
                <a:r>
                  <a:rPr lang="en-US" dirty="0"/>
                  <a:t>In any other case, the promise is not broken, and the implication is TRUE.</a:t>
                </a:r>
              </a:p>
              <a:p>
                <a:r>
                  <a:rPr lang="en-US" dirty="0"/>
                  <a:t>The implication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called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CONVERSE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If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you get an A, </a:t>
                </a:r>
                <a:r>
                  <a:rPr lang="en-US" dirty="0">
                    <a:solidFill>
                      <a:srgbClr val="FF0000"/>
                    </a:solidFill>
                  </a:rPr>
                  <a:t>then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you have got 100% marks in the final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Not same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lvl="1"/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1985432"/>
                <a:ext cx="9601196" cy="4183548"/>
              </a:xfrm>
              <a:blipFill rotWithShape="0">
                <a:blip r:embed="rId2"/>
                <a:stretch>
                  <a:fillRect l="-1144" t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935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Implications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1995830"/>
            <a:ext cx="5865252" cy="414593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884868" y="1957193"/>
            <a:ext cx="914400" cy="399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9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26786"/>
            <a:ext cx="9797602" cy="34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Propositions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p :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2+2 = 4  </a:t>
            </a:r>
          </a:p>
          <a:p>
            <a:pPr marL="0" indent="0">
              <a:buNone/>
            </a:pPr>
            <a:r>
              <a:rPr lang="en-US" dirty="0"/>
              <a:t>statement </a:t>
            </a:r>
            <a:r>
              <a:rPr lang="en-US" dirty="0">
                <a:solidFill>
                  <a:srgbClr val="00B050"/>
                </a:solidFill>
              </a:rPr>
              <a:t>p</a:t>
            </a:r>
            <a:r>
              <a:rPr lang="en-US" dirty="0"/>
              <a:t> is a proposition, because answer is </a:t>
            </a:r>
            <a:r>
              <a:rPr lang="en-US" dirty="0">
                <a:solidFill>
                  <a:srgbClr val="FF0000"/>
                </a:solidFill>
              </a:rPr>
              <a:t>TRUE</a:t>
            </a:r>
          </a:p>
          <a:p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b="1" dirty="0">
                <a:solidFill>
                  <a:srgbClr val="FF0000"/>
                </a:solidFill>
              </a:rPr>
              <a:t>3+3 &gt; 8  …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Statement </a:t>
            </a:r>
            <a:r>
              <a:rPr lang="en-US" dirty="0">
                <a:solidFill>
                  <a:srgbClr val="00B050"/>
                </a:solidFill>
              </a:rPr>
              <a:t>q</a:t>
            </a:r>
            <a:r>
              <a:rPr lang="en-US" dirty="0"/>
              <a:t> is proposition, because answer is </a:t>
            </a:r>
            <a:r>
              <a:rPr lang="en-US" dirty="0">
                <a:solidFill>
                  <a:srgbClr val="FF0000"/>
                </a:solidFill>
              </a:rPr>
              <a:t>FALSE</a:t>
            </a:r>
          </a:p>
          <a:p>
            <a:r>
              <a:rPr lang="en-US" dirty="0">
                <a:solidFill>
                  <a:srgbClr val="00B050"/>
                </a:solidFill>
              </a:rPr>
              <a:t>r: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How many students are in the class? </a:t>
            </a:r>
            <a:r>
              <a:rPr lang="en-US" b="1" dirty="0"/>
              <a:t>---- </a:t>
            </a:r>
          </a:p>
          <a:p>
            <a:pPr marL="0" indent="0">
              <a:buNone/>
            </a:pPr>
            <a:r>
              <a:rPr lang="en-US" dirty="0"/>
              <a:t>Statement </a:t>
            </a:r>
            <a:r>
              <a:rPr lang="en-US" dirty="0">
                <a:solidFill>
                  <a:srgbClr val="00B050"/>
                </a:solidFill>
              </a:rPr>
              <a:t>r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 proposition … because answer </a:t>
            </a:r>
            <a:r>
              <a:rPr lang="en-US" dirty="0">
                <a:solidFill>
                  <a:srgbClr val="FF0000"/>
                </a:solidFill>
              </a:rPr>
              <a:t>can not be TRUE or FALSE</a:t>
            </a:r>
          </a:p>
        </p:txBody>
      </p:sp>
    </p:spTree>
    <p:extLst>
      <p:ext uri="{BB962C8B-B14F-4D97-AF65-F5344CB8AC3E}">
        <p14:creationId xmlns:p14="http://schemas.microsoft.com/office/powerpoint/2010/main" val="2156109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42274"/>
            <a:ext cx="6453626" cy="31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99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131664"/>
            <a:ext cx="7552385" cy="31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89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037727"/>
            <a:ext cx="7552385" cy="3198306"/>
          </a:xfrm>
          <a:prstGeom prst="rect">
            <a:avLst/>
          </a:prstGeom>
        </p:spPr>
      </p:pic>
      <p:sp>
        <p:nvSpPr>
          <p:cNvPr id="3" name="AutoShape 2" descr="DISCUSS: Sinusoidal Curves The graph of y = sin x is the same 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913" y="4240926"/>
            <a:ext cx="3806430" cy="19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09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054272"/>
            <a:ext cx="6599347" cy="3675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017" y="4649574"/>
            <a:ext cx="2981325" cy="153352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5615189" y="5318975"/>
            <a:ext cx="2047741" cy="12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03042" y="5729457"/>
            <a:ext cx="4610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168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---- </a:t>
                </a:r>
                <a:r>
                  <a:rPr lang="en-US" dirty="0">
                    <a:solidFill>
                      <a:srgbClr val="FF0000"/>
                    </a:solidFill>
                  </a:rPr>
                  <a:t>FALSE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ZERO at many other places as well.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Let’s look at its CONVERSE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--- </a:t>
                </a:r>
                <a:r>
                  <a:rPr lang="en-US" dirty="0">
                    <a:solidFill>
                      <a:srgbClr val="FF0000"/>
                    </a:solidFill>
                  </a:rPr>
                  <a:t>TRUE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017" y="4649574"/>
            <a:ext cx="2981325" cy="15335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94921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---- </a:t>
                </a:r>
                <a:r>
                  <a:rPr lang="en-US" dirty="0">
                    <a:solidFill>
                      <a:srgbClr val="FF0000"/>
                    </a:solidFill>
                  </a:rPr>
                  <a:t>FALSE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ZERO at many other places as well.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Let’s look at its CONVERSE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--- </a:t>
                </a:r>
                <a:r>
                  <a:rPr lang="en-US" dirty="0">
                    <a:solidFill>
                      <a:srgbClr val="FF0000"/>
                    </a:solidFill>
                  </a:rPr>
                  <a:t>TRUE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592" y="1985432"/>
            <a:ext cx="2981325" cy="1533525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8297198"/>
                  </p:ext>
                </p:extLst>
              </p:nvPr>
            </p:nvGraphicFramePr>
            <p:xfrm>
              <a:off x="2756077" y="4311123"/>
              <a:ext cx="760874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21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021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0218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0218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454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Converse: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5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5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45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5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8297198"/>
                  </p:ext>
                </p:extLst>
              </p:nvPr>
            </p:nvGraphicFramePr>
            <p:xfrm>
              <a:off x="2756077" y="4311123"/>
              <a:ext cx="760874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2185"/>
                    <a:gridCol w="1902185"/>
                    <a:gridCol w="1902185"/>
                    <a:gridCol w="1902185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21" t="-6667" r="-30160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6667" r="-200639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0641" t="-6667" r="-101282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0641" t="-6667" r="-1282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ounded Rectangle 5"/>
          <p:cNvSpPr/>
          <p:nvPr/>
        </p:nvSpPr>
        <p:spPr>
          <a:xfrm>
            <a:off x="6993228" y="4700789"/>
            <a:ext cx="927279" cy="1439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961550" y="4698641"/>
            <a:ext cx="927279" cy="1439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55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Quick – Do it by yourself  - Be ready for class activity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propositions: “</a:t>
                </a:r>
                <a:r>
                  <a:rPr lang="en-US" dirty="0">
                    <a:solidFill>
                      <a:srgbClr val="FF0000"/>
                    </a:solidFill>
                  </a:rPr>
                  <a:t>The election is decided</a:t>
                </a:r>
                <a:r>
                  <a:rPr lang="en-US" dirty="0"/>
                  <a:t>”, and “</a:t>
                </a:r>
                <a:r>
                  <a:rPr lang="en-US" dirty="0">
                    <a:solidFill>
                      <a:srgbClr val="FF0000"/>
                    </a:solidFill>
                  </a:rPr>
                  <a:t>The votes have been counted</a:t>
                </a:r>
                <a:r>
                  <a:rPr lang="en-US" dirty="0"/>
                  <a:t>”. Express the following compound propositions in English: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⋁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⋀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281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Quick – Do it by yourself  - Be ready for class activity in next class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propositions: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“</a:t>
                </a:r>
                <a:r>
                  <a:rPr lang="en-US" dirty="0">
                    <a:solidFill>
                      <a:srgbClr val="FF0000"/>
                    </a:solidFill>
                  </a:rPr>
                  <a:t>It is below freezing</a:t>
                </a:r>
                <a:r>
                  <a:rPr lang="en-US" dirty="0"/>
                  <a:t>”,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“</a:t>
                </a:r>
                <a:r>
                  <a:rPr lang="en-US" dirty="0">
                    <a:solidFill>
                      <a:srgbClr val="FF0000"/>
                    </a:solidFill>
                  </a:rPr>
                  <a:t>It is snowing</a:t>
                </a:r>
                <a:r>
                  <a:rPr lang="en-US" dirty="0"/>
                  <a:t>”. </a:t>
                </a:r>
              </a:p>
              <a:p>
                <a:r>
                  <a:rPr lang="en-US" dirty="0"/>
                  <a:t>Express the following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and logical connectives:</a:t>
                </a:r>
              </a:p>
              <a:p>
                <a:pPr lvl="1"/>
                <a:r>
                  <a:rPr lang="en-US" dirty="0"/>
                  <a:t>It is below freezing and snowing </a:t>
                </a:r>
              </a:p>
              <a:p>
                <a:pPr lvl="1"/>
                <a:r>
                  <a:rPr lang="en-US" dirty="0"/>
                  <a:t>It is below freezing but not snowing</a:t>
                </a:r>
              </a:p>
              <a:p>
                <a:pPr lvl="1"/>
                <a:r>
                  <a:rPr lang="en-US" dirty="0"/>
                  <a:t>It is not below freezing and it is not snowing</a:t>
                </a:r>
              </a:p>
              <a:p>
                <a:pPr lvl="1"/>
                <a:r>
                  <a:rPr lang="en-US" dirty="0"/>
                  <a:t>It is either snowing or below freezing (but not both)</a:t>
                </a:r>
              </a:p>
              <a:p>
                <a:pPr lvl="1"/>
                <a:r>
                  <a:rPr lang="en-US" dirty="0"/>
                  <a:t>If it is below freezing, it is also snowing</a:t>
                </a:r>
              </a:p>
              <a:p>
                <a:pPr lvl="1"/>
                <a:r>
                  <a:rPr lang="en-US" dirty="0"/>
                  <a:t>Either it is below freezing or it is snowing, but it is not snowing if it is below freezing.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3448" b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378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Quick – Do it by yourself  - Be ready for class activity in next class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1985432"/>
                <a:ext cx="9601196" cy="438328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propositions: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“It is below freezing”,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“It is snowing”. </a:t>
                </a:r>
              </a:p>
              <a:p>
                <a:r>
                  <a:rPr lang="en-US" dirty="0"/>
                  <a:t>Express the following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and logical connectives:</a:t>
                </a:r>
              </a:p>
              <a:p>
                <a:pPr lvl="1"/>
                <a:r>
                  <a:rPr lang="en-US" dirty="0"/>
                  <a:t>It is below freeing and snowing ----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/>
                  <a:t>It is below freezing but not snowing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∧~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not below freezing and it is not snowing ---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either snowing or below freezing (but not both)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𝑿𝑶𝑹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it is below freezing, it is also snowing   ---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Either it is below freezing or it is snowing, but it is not snowing if it is below freezing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𝑿𝑶𝑹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→¬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1985432"/>
                <a:ext cx="9601196" cy="4383284"/>
              </a:xfrm>
              <a:blipFill rotWithShape="0">
                <a:blip r:embed="rId2"/>
                <a:stretch>
                  <a:fillRect l="-1144" t="-3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561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Converse, Contrapositive,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4245346"/>
                <a:ext cx="10076644" cy="194939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chemeClr val="tx1"/>
                    </a:solidFill>
                  </a:rPr>
                  <a:t>If</a:t>
                </a:r>
                <a:r>
                  <a:rPr lang="en-US" dirty="0">
                    <a:solidFill>
                      <a:srgbClr val="7030A0"/>
                    </a:solidFill>
                  </a:rPr>
                  <a:t> it is below freezing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rgbClr val="00B050"/>
                    </a:solidFill>
                  </a:rPr>
                  <a:t>it is snowing</a:t>
                </a:r>
              </a:p>
              <a:p>
                <a:r>
                  <a:rPr lang="en-US" dirty="0"/>
                  <a:t>Converse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If </a:t>
                </a:r>
                <a:r>
                  <a:rPr lang="en-US" dirty="0">
                    <a:solidFill>
                      <a:srgbClr val="00B050"/>
                    </a:solidFill>
                  </a:rPr>
                  <a:t>it is snowing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rgbClr val="7030A0"/>
                    </a:solidFill>
                  </a:rPr>
                  <a:t>it is below freezing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Inverse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If </a:t>
                </a:r>
                <a:r>
                  <a:rPr lang="en-US" dirty="0">
                    <a:solidFill>
                      <a:srgbClr val="7030A0"/>
                    </a:solidFill>
                  </a:rPr>
                  <a:t>it is </a:t>
                </a:r>
                <a:r>
                  <a:rPr 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below freezing</a:t>
                </a:r>
                <a:r>
                  <a:rPr lang="en-US" dirty="0">
                    <a:solidFill>
                      <a:schemeClr val="tx1"/>
                    </a:solidFill>
                  </a:rPr>
                  <a:t>, then </a:t>
                </a:r>
                <a:r>
                  <a:rPr lang="en-US" dirty="0">
                    <a:solidFill>
                      <a:srgbClr val="00B050"/>
                    </a:solidFill>
                  </a:rPr>
                  <a:t>it is </a:t>
                </a:r>
                <a:r>
                  <a:rPr 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snowing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Contrapositive: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If </a:t>
                </a:r>
                <a:r>
                  <a:rPr lang="en-US" dirty="0">
                    <a:solidFill>
                      <a:srgbClr val="00B050"/>
                    </a:solidFill>
                  </a:rPr>
                  <a:t>it is </a:t>
                </a:r>
                <a:r>
                  <a:rPr 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rgbClr val="00B050"/>
                    </a:solidFill>
                  </a:rPr>
                  <a:t> snowing</a:t>
                </a:r>
                <a:r>
                  <a:rPr lang="en-US" dirty="0">
                    <a:solidFill>
                      <a:schemeClr val="tx1"/>
                    </a:solidFill>
                  </a:rPr>
                  <a:t>, then </a:t>
                </a:r>
                <a:r>
                  <a:rPr lang="en-US" dirty="0">
                    <a:solidFill>
                      <a:srgbClr val="7030A0"/>
                    </a:solidFill>
                  </a:rPr>
                  <a:t>it is </a:t>
                </a:r>
                <a:r>
                  <a:rPr 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rgbClr val="7030A0"/>
                    </a:solidFill>
                  </a:rPr>
                  <a:t> below freezing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4245346"/>
                <a:ext cx="10076644" cy="1949392"/>
              </a:xfrm>
              <a:blipFill rotWithShape="0">
                <a:blip r:embed="rId2"/>
                <a:stretch>
                  <a:fillRect l="-1090" t="-4063" b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004" y="1895280"/>
            <a:ext cx="7409992" cy="23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33" y="642876"/>
            <a:ext cx="9414457" cy="54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39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Exercise: </a:t>
            </a:r>
            <a:r>
              <a:rPr lang="en-US" sz="3200" i="1" u="sng" dirty="0"/>
              <a:t>Correct or Incorrect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040295"/>
            <a:ext cx="6257067" cy="686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2743926"/>
            <a:ext cx="9841853" cy="4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48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Exercise: </a:t>
            </a:r>
            <a:r>
              <a:rPr lang="en-US" sz="3200" i="1" u="sng" dirty="0"/>
              <a:t>Correct or Incorrect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40296"/>
            <a:ext cx="3481300" cy="381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574596"/>
            <a:ext cx="8533926" cy="4251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3101368"/>
            <a:ext cx="9439777" cy="67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03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Exercise: </a:t>
            </a:r>
            <a:r>
              <a:rPr lang="en-US" sz="3200" i="1" u="sng" dirty="0"/>
              <a:t>Correct or Incorrect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33" y="1938697"/>
            <a:ext cx="4870061" cy="534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574596"/>
            <a:ext cx="5475796" cy="272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2999771"/>
            <a:ext cx="6544732" cy="465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49" y="3056164"/>
            <a:ext cx="1105824" cy="3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87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Exercise: </a:t>
            </a:r>
            <a:r>
              <a:rPr lang="en-US" sz="3200" i="1" u="sng" dirty="0"/>
              <a:t>Correct or Incorrect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4" y="1972564"/>
            <a:ext cx="4343399" cy="476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574596"/>
            <a:ext cx="5475796" cy="272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2999771"/>
            <a:ext cx="5633294" cy="400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716" y="2999771"/>
            <a:ext cx="1105824" cy="343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1" y="3552385"/>
            <a:ext cx="8841304" cy="5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92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Exercise: </a:t>
            </a:r>
            <a:r>
              <a:rPr lang="en-US" sz="3200" i="1" u="sng" dirty="0"/>
              <a:t>Correct or Incorrect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40296"/>
            <a:ext cx="3481300" cy="381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574596"/>
            <a:ext cx="5475796" cy="272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2999771"/>
            <a:ext cx="5633294" cy="400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716" y="2999771"/>
            <a:ext cx="1287180" cy="400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1" y="3552385"/>
            <a:ext cx="6532974" cy="40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317" y="3552385"/>
            <a:ext cx="1435195" cy="4014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1" y="4104998"/>
            <a:ext cx="7958762" cy="42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4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Exercise: </a:t>
            </a:r>
            <a:r>
              <a:rPr lang="en-US" sz="3200" i="1" u="sng" dirty="0"/>
              <a:t>Correct or Incorrect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40296"/>
            <a:ext cx="3481300" cy="381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574596"/>
            <a:ext cx="5475796" cy="272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2999771"/>
            <a:ext cx="5633294" cy="400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716" y="2999771"/>
            <a:ext cx="1287180" cy="400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1" y="3552385"/>
            <a:ext cx="6532974" cy="40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317" y="3552385"/>
            <a:ext cx="1435195" cy="4014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1" y="4104998"/>
            <a:ext cx="7958762" cy="42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8384" y="4104998"/>
            <a:ext cx="917894" cy="3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08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Exercise: </a:t>
            </a:r>
            <a:r>
              <a:rPr lang="en-US" sz="3200" i="1" u="sng" dirty="0"/>
              <a:t>Correct or Incorrect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4658790"/>
                <a:ext cx="9601196" cy="121707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IMPLICATION</a:t>
                </a:r>
                <a:r>
                  <a:rPr lang="en-US" dirty="0">
                    <a:solidFill>
                      <a:srgbClr val="00B050"/>
                    </a:solidFill>
                  </a:rPr>
                  <a:t> is EQUIVALENT to its </a:t>
                </a:r>
                <a:r>
                  <a:rPr lang="en-US" dirty="0">
                    <a:solidFill>
                      <a:srgbClr val="C00000"/>
                    </a:solidFill>
                  </a:rPr>
                  <a:t>CONTRAPOSITIVE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≡¬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→¬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4658790"/>
                <a:ext cx="9601196" cy="1217077"/>
              </a:xfrm>
              <a:blipFill rotWithShape="0">
                <a:blip r:embed="rId2"/>
                <a:stretch>
                  <a:fillRect l="-1144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040296"/>
            <a:ext cx="3481300" cy="381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2574596"/>
            <a:ext cx="5475796" cy="272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2" y="2999771"/>
            <a:ext cx="5633294" cy="400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2716" y="2999771"/>
            <a:ext cx="1287180" cy="400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1" y="3552385"/>
            <a:ext cx="6532974" cy="40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7317" y="3552385"/>
            <a:ext cx="1435195" cy="4014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1" y="4104998"/>
            <a:ext cx="6532974" cy="349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7317" y="4104998"/>
            <a:ext cx="917894" cy="3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51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Exercise: </a:t>
            </a:r>
            <a:r>
              <a:rPr lang="en-US" sz="3200" i="1" u="sng" dirty="0"/>
              <a:t>Correct or Incorrect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>
              <a:xfrm>
                <a:off x="1295402" y="2135723"/>
                <a:ext cx="9601196" cy="121707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IMPLICATION</a:t>
                </a:r>
                <a:r>
                  <a:rPr lang="en-US" dirty="0">
                    <a:solidFill>
                      <a:srgbClr val="00B050"/>
                    </a:solidFill>
                  </a:rPr>
                  <a:t> is EQUIVALENT to its </a:t>
                </a:r>
                <a:r>
                  <a:rPr lang="en-US" dirty="0">
                    <a:solidFill>
                      <a:srgbClr val="C00000"/>
                    </a:solidFill>
                  </a:rPr>
                  <a:t>CONTRAPOSITIVE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≡¬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→¬</m:t>
                      </m:r>
                      <m:r>
                        <a:rPr lang="en-US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2" y="2135723"/>
                <a:ext cx="9601196" cy="1217077"/>
              </a:xfrm>
              <a:blipFill rotWithShape="0">
                <a:blip r:embed="rId2"/>
                <a:stretch>
                  <a:fillRect l="-1144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2031999" y="3657599"/>
              <a:ext cx="8864598" cy="2344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74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74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774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774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7743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7743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76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→¬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7030A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7030A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9" y="3657599"/>
              <a:ext cx="8864598" cy="2344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7433"/>
                    <a:gridCol w="1477433"/>
                    <a:gridCol w="1477433"/>
                    <a:gridCol w="1477433"/>
                    <a:gridCol w="1477433"/>
                    <a:gridCol w="1477433"/>
                  </a:tblGrid>
                  <a:tr h="576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q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4211" r="-300823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240" t="-4211" r="-202066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9588" t="-4211" r="-101235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1653" t="-4211" r="-1653" b="-309474"/>
                          </a:stretch>
                        </a:blipFill>
                      </a:tcPr>
                    </a:tc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7030A0"/>
                              </a:solidFill>
                            </a:rPr>
                            <a:t>1</a:t>
                          </a:r>
                          <a:endParaRPr lang="en-US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en-US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en-US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7030A0"/>
                              </a:solidFill>
                            </a:rPr>
                            <a:t>1</a:t>
                          </a:r>
                          <a:endParaRPr lang="en-US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en-US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en-US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ounded Rectangle 2"/>
          <p:cNvSpPr/>
          <p:nvPr/>
        </p:nvSpPr>
        <p:spPr>
          <a:xfrm>
            <a:off x="5022761" y="3352800"/>
            <a:ext cx="1455312" cy="28805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388699" y="3352800"/>
            <a:ext cx="1507899" cy="28805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9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/>
              <a:t>Biconditional</a:t>
            </a:r>
            <a:r>
              <a:rPr lang="en-US" sz="3600" dirty="0"/>
              <a:t> Proposition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18" y="2049418"/>
            <a:ext cx="6629018" cy="238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11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err="1"/>
              <a:t>Biconditional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030312" y="4430332"/>
                <a:ext cx="10358123" cy="154546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What does the following line mean?</a:t>
                </a:r>
              </a:p>
              <a:p>
                <a:pPr lvl="1"/>
                <a:r>
                  <a:rPr lang="en-US" dirty="0"/>
                  <a:t>You can take the flight if and only if you buy a ticket</a:t>
                </a:r>
              </a:p>
              <a:p>
                <a:pPr marL="457200" lvl="1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If you take the flight, then you have bought ticket, AND, if you buy ticket then you take the flight</a:t>
                </a:r>
              </a:p>
              <a:p>
                <a:r>
                  <a:rPr lang="en-US" dirty="0"/>
                  <a:t>Can you draw the truth table of a bi-condition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30312" y="4430332"/>
                <a:ext cx="10358123" cy="1545465"/>
              </a:xfrm>
              <a:blipFill rotWithShape="0">
                <a:blip r:embed="rId2"/>
                <a:stretch>
                  <a:fillRect l="-706" t="-5929" b="-4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18" y="2049418"/>
            <a:ext cx="6629018" cy="238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6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74" y="1890608"/>
            <a:ext cx="7819652" cy="41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11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43" y="1120459"/>
            <a:ext cx="9601196" cy="90796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/>
              <a:t>Biconditional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746767" y="4668312"/>
                <a:ext cx="9251152" cy="127500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does the following line mean?</a:t>
                </a:r>
              </a:p>
              <a:p>
                <a:pPr lvl="1"/>
                <a:r>
                  <a:rPr lang="en-US" dirty="0"/>
                  <a:t>You can take the flight if and only if you buy a ticket</a:t>
                </a:r>
              </a:p>
              <a:p>
                <a:r>
                  <a:rPr lang="en-US" dirty="0"/>
                  <a:t>Can you draw the truth table of a bi-condition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46767" y="4668312"/>
                <a:ext cx="9251152" cy="1275008"/>
              </a:xfrm>
              <a:blipFill rotWithShape="0">
                <a:blip r:embed="rId2"/>
                <a:stretch>
                  <a:fillRect l="-989" t="-9091" b="-6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7" y="2123332"/>
            <a:ext cx="6629018" cy="2380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305" y="2192485"/>
            <a:ext cx="4196735" cy="2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13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25445"/>
            <a:ext cx="6998592" cy="38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99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54439"/>
            <a:ext cx="7296920" cy="32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81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115047"/>
            <a:ext cx="6994107" cy="31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7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12016"/>
            <a:ext cx="7429833" cy="32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6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75530"/>
            <a:ext cx="7418818" cy="35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4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De Morgan’s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1985432"/>
                <a:ext cx="2598173" cy="112647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1985432"/>
                <a:ext cx="2598173" cy="1126478"/>
              </a:xfrm>
              <a:blipFill rotWithShape="0">
                <a:blip r:embed="rId2"/>
                <a:stretch>
                  <a:fillRect r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43" y="982132"/>
            <a:ext cx="2125369" cy="51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De Morgan’s Law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1985432"/>
            <a:ext cx="7445643" cy="110120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Union is similar to OR operation</a:t>
            </a:r>
          </a:p>
          <a:p>
            <a:r>
              <a:rPr lang="en-US" b="1" dirty="0">
                <a:solidFill>
                  <a:srgbClr val="C00000"/>
                </a:solidFill>
              </a:rPr>
              <a:t>Intersection is similar to AND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43" y="982132"/>
            <a:ext cx="2125369" cy="5175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82" y="3620505"/>
            <a:ext cx="5916767" cy="1819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/>
              <p:cNvSpPr txBox="1">
                <a:spLocks/>
              </p:cNvSpPr>
              <p:nvPr/>
            </p:nvSpPr>
            <p:spPr>
              <a:xfrm>
                <a:off x="6907191" y="1972795"/>
                <a:ext cx="2598173" cy="11264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0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8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6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Font typeface="Arial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91" y="1972795"/>
                <a:ext cx="2598173" cy="1126478"/>
              </a:xfrm>
              <a:prstGeom prst="rect">
                <a:avLst/>
              </a:prstGeom>
              <a:blipFill rotWithShape="0">
                <a:blip r:embed="rId4"/>
                <a:stretch>
                  <a:fillRect r="-2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156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De Morgan’s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943897" y="3244665"/>
                <a:ext cx="10515600" cy="29054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  <a:latin typeface="Buxton Sketch" panose="03080500000500000004" pitchFamily="66" charset="0"/>
                  </a:rPr>
                  <a:t>Example: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  <a:latin typeface="Buxton Sketch" panose="03080500000500000004" pitchFamily="66" charset="0"/>
                  </a:rPr>
                  <a:t>P: Votes have been counted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  <a:latin typeface="Buxton Sketch" panose="03080500000500000004" pitchFamily="66" charset="0"/>
                  </a:rPr>
                  <a:t>Q: Election is decided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Buxton Sketch" panose="03080500000500000004" pitchFamily="66" charset="0"/>
                  </a:rPr>
                  <a:t> NOT(</a:t>
                </a:r>
                <a:r>
                  <a:rPr lang="en-US" dirty="0">
                    <a:solidFill>
                      <a:schemeClr val="tx1"/>
                    </a:solidFill>
                    <a:latin typeface="Buxton Sketch" panose="03080500000500000004" pitchFamily="66" charset="0"/>
                  </a:rPr>
                  <a:t>Votes have been counted and Election is decided</a:t>
                </a:r>
                <a:r>
                  <a:rPr lang="en-US" dirty="0">
                    <a:solidFill>
                      <a:srgbClr val="C00000"/>
                    </a:solidFill>
                    <a:latin typeface="Buxton Sketch" panose="03080500000500000004" pitchFamily="66" charset="0"/>
                  </a:rPr>
                  <a:t>)  = </a:t>
                </a:r>
                <a:r>
                  <a:rPr lang="en-US" dirty="0">
                    <a:solidFill>
                      <a:schemeClr val="tx1"/>
                    </a:solidFill>
                    <a:latin typeface="Buxton Sketch" panose="03080500000500000004" pitchFamily="66" charset="0"/>
                  </a:rPr>
                  <a:t>Votes have NOT been counted</a:t>
                </a:r>
                <a:r>
                  <a:rPr lang="en-US" dirty="0">
                    <a:solidFill>
                      <a:srgbClr val="C00000"/>
                    </a:solidFill>
                    <a:latin typeface="Buxton Sketch" panose="03080500000500000004" pitchFamily="66" charset="0"/>
                  </a:rPr>
                  <a:t> OR </a:t>
                </a:r>
                <a:r>
                  <a:rPr lang="en-US" dirty="0">
                    <a:solidFill>
                      <a:schemeClr val="tx1"/>
                    </a:solidFill>
                    <a:latin typeface="Buxton Sketch" panose="03080500000500000004" pitchFamily="66" charset="0"/>
                  </a:rPr>
                  <a:t>Election is NOT decided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3897" y="3244665"/>
                <a:ext cx="10515600" cy="2905411"/>
              </a:xfrm>
              <a:blipFill rotWithShape="0">
                <a:blip r:embed="rId2"/>
                <a:stretch>
                  <a:fillRect l="-928" t="-1887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258" y="1972009"/>
            <a:ext cx="4139483" cy="12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1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Negation of Implication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2" y="1985432"/>
                <a:ext cx="6116448" cy="38904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			</a:t>
                </a:r>
              </a:p>
              <a:p>
                <a:r>
                  <a:rPr lang="en-US" dirty="0"/>
                  <a:t>Negation: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(is not equal to inverse)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𝒖𝒔𝒆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𝑴𝒐𝒓𝒈𝒂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𝑳𝒂𝒘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¬¬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2" y="1985432"/>
                <a:ext cx="6116448" cy="3890436"/>
              </a:xfrm>
              <a:blipFill>
                <a:blip r:embed="rId2"/>
                <a:stretch>
                  <a:fillRect l="-1795" t="-2665" r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482"/>
          <a:stretch/>
        </p:blipFill>
        <p:spPr>
          <a:xfrm>
            <a:off x="7248939" y="2324143"/>
            <a:ext cx="4222294" cy="38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9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dirty="0"/>
              <a:t>Which of the following statements are propositions?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Washington DC is the capital of USA</a:t>
                </a:r>
              </a:p>
              <a:p>
                <a:r>
                  <a:rPr lang="en-US" sz="2000" dirty="0"/>
                  <a:t>Jakarta is the capital of Indonesia</a:t>
                </a:r>
              </a:p>
              <a:p>
                <a:r>
                  <a:rPr lang="en-US" sz="2000" dirty="0"/>
                  <a:t>2 + 3 = 5</a:t>
                </a:r>
              </a:p>
              <a:p>
                <a:r>
                  <a:rPr lang="en-US" sz="2000" dirty="0"/>
                  <a:t>5 + 7 = 10</a:t>
                </a:r>
              </a:p>
              <a:p>
                <a:r>
                  <a:rPr lang="en-US" sz="2000" i="1" dirty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>
                    <a:solidFill>
                      <a:schemeClr val="tx1"/>
                    </a:solidFill>
                  </a:rPr>
                  <a:t> + 2 = 11</a:t>
                </a:r>
              </a:p>
              <a:p>
                <a:r>
                  <a:rPr lang="en-US" sz="2000" i="1" dirty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>
                    <a:solidFill>
                      <a:schemeClr val="tx1"/>
                    </a:solidFill>
                  </a:rPr>
                  <a:t> + 2 = 11, x = 5;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Answer this question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2" t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739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Negation of Implication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1985432"/>
                <a:ext cx="6263931" cy="4179394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Negation: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𝒖𝒔𝒆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𝑴𝒂𝒓𝒈𝒂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𝑳𝒂𝒘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¬¬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Be Careful: Negation is NOT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→¬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---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this is INVERSE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Negation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1985432"/>
                <a:ext cx="6263931" cy="4179394"/>
              </a:xfrm>
              <a:blipFill rotWithShape="0">
                <a:blip r:embed="rId2"/>
                <a:stretch>
                  <a:fillRect l="-1461" t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332" y="1985433"/>
            <a:ext cx="3979871" cy="38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62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Negation of Implication – 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Negation: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385" y="2567331"/>
            <a:ext cx="3384595" cy="3308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9216203"/>
                  </p:ext>
                </p:extLst>
              </p:nvPr>
            </p:nvGraphicFramePr>
            <p:xfrm>
              <a:off x="744113" y="4244899"/>
              <a:ext cx="6326388" cy="18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54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121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57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6200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8497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9698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d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9216203"/>
                  </p:ext>
                </p:extLst>
              </p:nvPr>
            </p:nvGraphicFramePr>
            <p:xfrm>
              <a:off x="744113" y="4244899"/>
              <a:ext cx="6326388" cy="18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5442"/>
                    <a:gridCol w="721217"/>
                    <a:gridCol w="875763"/>
                    <a:gridCol w="1162007"/>
                    <a:gridCol w="1284979"/>
                    <a:gridCol w="1596980"/>
                  </a:tblGrid>
                  <a:tr h="383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93" t="-1587" r="-831250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4958" t="-1587" r="-682353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238" t="-1587" r="-467832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96335" t="-1587" r="-250262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68246" t="-1587" r="-126540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96565" t="-1587" r="-1908" b="-4111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7030A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7030A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ounded Rectangle 5"/>
          <p:cNvSpPr/>
          <p:nvPr/>
        </p:nvSpPr>
        <p:spPr>
          <a:xfrm>
            <a:off x="4237149" y="4031087"/>
            <a:ext cx="1146220" cy="21894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664555" y="4028939"/>
            <a:ext cx="1146220" cy="21894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25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Negation of Implication –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Negation: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chemeClr val="tx1"/>
                    </a:solidFill>
                  </a:rPr>
                  <a:t>If</a:t>
                </a:r>
                <a:r>
                  <a:rPr lang="en-US" dirty="0">
                    <a:solidFill>
                      <a:srgbClr val="7030A0"/>
                    </a:solidFill>
                  </a:rPr>
                  <a:t> it is below freezing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rgbClr val="00B050"/>
                    </a:solidFill>
                  </a:rPr>
                  <a:t>it is snowing</a:t>
                </a:r>
              </a:p>
              <a:p>
                <a:pPr marL="0" indent="0">
                  <a:buNone/>
                </a:pPr>
                <a:r>
                  <a:rPr lang="en-US" dirty="0"/>
                  <a:t>NEGATION?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It is NOT below freezing OR it is Snowing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: </a:t>
                </a:r>
                <a:r>
                  <a:rPr lang="en-US" b="1" dirty="0">
                    <a:solidFill>
                      <a:srgbClr val="7030A0"/>
                    </a:solidFill>
                  </a:rPr>
                  <a:t>It is below freezing AND it is NOT snowing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3" t="-2194" r="-826" b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132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Negation of </a:t>
            </a:r>
            <a:r>
              <a:rPr lang="en-US" dirty="0" err="1"/>
              <a:t>Bicondition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2" y="1985432"/>
                <a:ext cx="10527405" cy="389043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≡¬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𝒖𝒔𝒊𝒏𝒈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𝑫𝒆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𝑴𝒐𝒓𝒈𝒂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𝑳𝒂𝒘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=¬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 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∨¬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=¬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∨¬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     Use De Morgan’s Law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				                                 </a:t>
                </a:r>
                <a:r>
                  <a:rPr lang="en-US" b="1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Same as </a:t>
                </a:r>
                <a:r>
                  <a:rPr lang="en-US" b="1" i="1" u="sng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XOR operation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2" y="1985432"/>
                <a:ext cx="10527405" cy="389043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640127"/>
                  </p:ext>
                </p:extLst>
              </p:nvPr>
            </p:nvGraphicFramePr>
            <p:xfrm>
              <a:off x="1658510" y="4064595"/>
              <a:ext cx="8631709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52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402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948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718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1613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2955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∧¬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∧¬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</m:oMath>
                          </a14:m>
                          <a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V 0 = </a:t>
                          </a: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/>
                            <a:t> = </a:t>
                          </a: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V 1 =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b="1" baseline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dirty="0"/>
                            <a:t> = </a:t>
                          </a: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V 0 = </a:t>
                          </a: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dirty="0"/>
                            <a:t> = </a:t>
                          </a: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 V 0 =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b="1" baseline="0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/>
                            <a:t> = </a:t>
                          </a: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640127"/>
                  </p:ext>
                </p:extLst>
              </p:nvPr>
            </p:nvGraphicFramePr>
            <p:xfrm>
              <a:off x="1658510" y="4064595"/>
              <a:ext cx="8631709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5215"/>
                    <a:gridCol w="984027"/>
                    <a:gridCol w="1194889"/>
                    <a:gridCol w="1071886"/>
                    <a:gridCol w="3016138"/>
                    <a:gridCol w="1429554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9" t="-943" r="-822727" b="-2443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6273" t="-943" r="-686957" b="-2443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1224" t="-943" r="-464286" b="-2443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0909" t="-943" r="-417045" b="-2443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8990" t="-943" r="-48283" b="-2443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3404" t="-943" r="-1702" b="-24434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 V 0 = </a:t>
                          </a:r>
                          <a:r>
                            <a:rPr lang="en-US" b="1" dirty="0" smtClean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3404" t="-175410" r="-1702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 V 1 =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b="1" baseline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3404" t="-275410" r="-1702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 V 0 = </a:t>
                          </a:r>
                          <a:r>
                            <a:rPr lang="en-US" b="1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3404" t="-375410" r="-1702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 V 0 =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b="1" baseline="0" dirty="0" smtClean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3404" t="-475410" r="-170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8861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Express the following in mathematical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the following propositions: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Robbers have been seen in the city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It is safe to drive on the roads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Police stations are opened everywhere</a:t>
                </a:r>
              </a:p>
              <a:p>
                <a:r>
                  <a:rPr lang="en-US" dirty="0"/>
                  <a:t>Express the following compound propositions in mathematical notation:</a:t>
                </a:r>
              </a:p>
              <a:p>
                <a:pPr lvl="1"/>
                <a:r>
                  <a:rPr lang="en-US" sz="1800" dirty="0"/>
                  <a:t>Robbers have not been seen in the city and driving on the road is safe but police stations are opened everywhere		</a:t>
                </a:r>
              </a:p>
              <a:p>
                <a:pPr lvl="1"/>
                <a:r>
                  <a:rPr lang="en-US" sz="1800" dirty="0"/>
                  <a:t>Driving on the roads is not safe whenever (robbers have been seen in the city and police stations are not open everywhere ) </a:t>
                </a:r>
              </a:p>
              <a:p>
                <a:pPr lvl="1"/>
                <a:r>
                  <a:rPr lang="en-US" sz="1800" dirty="0"/>
                  <a:t>For it to be safe to drive on the roads, it is necessary that police stations are everywhere and robbers have not been seen in the city.  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2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90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Express the following in mathematical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the following propositions: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Robbers have been seen in the city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It is safe to drive on the roads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Police stations are opened everywhere</a:t>
                </a:r>
              </a:p>
              <a:p>
                <a:r>
                  <a:rPr lang="en-US" dirty="0"/>
                  <a:t>Express the following compound propositions in mathematical notation:</a:t>
                </a:r>
              </a:p>
              <a:p>
                <a:pPr lvl="1"/>
                <a:r>
                  <a:rPr lang="en-US" sz="1800" dirty="0"/>
                  <a:t>Robbers have not been seen in the city and driving on the road is safe but police stations are opened everywhere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Driving on the roads is not safe whenever (robbers have been seen in the city and police stations are not open everywhere ) </a:t>
                </a:r>
              </a:p>
              <a:p>
                <a:pPr lvl="1"/>
                <a:r>
                  <a:rPr lang="en-US" sz="1800" dirty="0"/>
                  <a:t>For it to be safe to drive on the roads, it is necessary that police stations are everywhere and robbers have not been seen in the city.   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2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88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Express the following in mathematical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the following propositions: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Robbers have been seen in the city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It is safe to drive on the roads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Police stations are opened everywhere</a:t>
                </a:r>
              </a:p>
              <a:p>
                <a:r>
                  <a:rPr lang="en-US" dirty="0"/>
                  <a:t>Express the following compound propositions in mathematical notation:</a:t>
                </a:r>
              </a:p>
              <a:p>
                <a:pPr lvl="1"/>
                <a:r>
                  <a:rPr lang="en-US" sz="1800" dirty="0"/>
                  <a:t>Robbers have not been seen in the city and driving on the road is safe but police stations are opened everywhere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Driving on the roads is not safe whenever (robbers have been seen in the city and police stations are not open everywhere )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For it to be safe to drive on the roads, it is necessary that police stations are everywhere and robbers have not been seen in the city.   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2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95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Express the following in mathematical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the following propositions: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Robbers have been seen in the city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It is safe to drive on the roads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Police stations are opened everywhere</a:t>
                </a:r>
              </a:p>
              <a:p>
                <a:r>
                  <a:rPr lang="en-US" dirty="0"/>
                  <a:t>Express the following compound propositions in mathematical notation:</a:t>
                </a:r>
              </a:p>
              <a:p>
                <a:pPr lvl="1"/>
                <a:r>
                  <a:rPr lang="en-US" sz="1800" dirty="0"/>
                  <a:t>Robbers have not been seen in the city and driving on the road is safe but police stations are opened everywhere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Driving on the roads is not safe whenever (robbers have been seen in the city and police stations are not open everywhere )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For it to be safe to drive on the roads, it is necessary that police stations are everywhere and robbers have not been seen in the city.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3" t="-2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57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Contrapositive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2" y="1998311"/>
                <a:ext cx="9601196" cy="3890436"/>
              </a:xfrm>
            </p:spPr>
            <p:txBody>
              <a:bodyPr/>
              <a:lstStyle/>
              <a:p>
                <a:r>
                  <a:rPr lang="en-US" dirty="0"/>
                  <a:t>Consider these proposition: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Robbers have been seen in the city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Police stations are open everywhere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Let us say that we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(if robbers have been seen in the city then police stations are open everywhere)</a:t>
                </a:r>
                <a:endParaRPr lang="en-US" b="0" dirty="0"/>
              </a:p>
              <a:p>
                <a:pPr marL="457200" lvl="1" indent="0">
                  <a:buNone/>
                </a:pPr>
                <a:r>
                  <a:rPr lang="en-US" b="1" dirty="0"/>
                  <a:t>Then what does it mean if you saw that </a:t>
                </a:r>
                <a:r>
                  <a:rPr lang="en-US" b="1" dirty="0">
                    <a:solidFill>
                      <a:srgbClr val="FF0000"/>
                    </a:solidFill>
                  </a:rPr>
                  <a:t>police stations are not open everywhere</a:t>
                </a:r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2" y="1998311"/>
                <a:ext cx="9601196" cy="3890436"/>
              </a:xfrm>
              <a:blipFill rotWithShape="0">
                <a:blip r:embed="rId2"/>
                <a:stretch>
                  <a:fillRect l="-1144" t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871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Contrapositive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2" y="1998311"/>
                <a:ext cx="9601196" cy="3890436"/>
              </a:xfrm>
            </p:spPr>
            <p:txBody>
              <a:bodyPr/>
              <a:lstStyle/>
              <a:p>
                <a:r>
                  <a:rPr lang="en-US" dirty="0"/>
                  <a:t>Implication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/>
                  <a:t> 	</a:t>
                </a:r>
                <a:r>
                  <a:rPr lang="en-US" dirty="0"/>
                  <a:t>has CONTRAPOSITIVE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An implication and its contrapositive are logically equivalent. (they have identical truth tables)</a:t>
                </a:r>
              </a:p>
              <a:p>
                <a:pPr lvl="1"/>
                <a:r>
                  <a:rPr lang="en-US" b="1" i="1" dirty="0"/>
                  <a:t>Can you quickly draw the truth tables and see this?</a:t>
                </a:r>
              </a:p>
              <a:p>
                <a:r>
                  <a:rPr lang="en-US" dirty="0"/>
                  <a:t>Proving one of them to be TRUE will prove the other to be TRUE and vice versa.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2" y="1998311"/>
                <a:ext cx="9601196" cy="3890436"/>
              </a:xfrm>
              <a:blipFill rotWithShape="0">
                <a:blip r:embed="rId2"/>
                <a:stretch>
                  <a:fillRect l="-1144" t="-2508" r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52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dirty="0"/>
              <a:t>Which of the following statements are propositions?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Washington DC is the capital of USA</a:t>
                </a:r>
              </a:p>
              <a:p>
                <a:r>
                  <a:rPr lang="en-US" sz="2000" dirty="0"/>
                  <a:t>Jakarta is the capital of Indonesia</a:t>
                </a:r>
              </a:p>
              <a:p>
                <a:r>
                  <a:rPr lang="en-US" sz="2000" dirty="0"/>
                  <a:t>2 + 3 = 5</a:t>
                </a:r>
              </a:p>
              <a:p>
                <a:r>
                  <a:rPr lang="en-US" sz="2000" dirty="0"/>
                  <a:t>5 + 7 = 10</a:t>
                </a:r>
              </a:p>
              <a:p>
                <a:r>
                  <a:rPr lang="en-US" sz="2000" i="1" dirty="0"/>
                  <a:t>x</a:t>
                </a:r>
                <a:r>
                  <a:rPr lang="en-US" sz="2000" dirty="0"/>
                  <a:t> + 2 = 11</a:t>
                </a:r>
              </a:p>
              <a:p>
                <a:r>
                  <a:rPr lang="en-US" sz="2000" dirty="0"/>
                  <a:t>Answer this question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62" t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334038" y="3683358"/>
            <a:ext cx="1550830" cy="5409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486438" y="4131975"/>
            <a:ext cx="2402982" cy="4636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86438" y="4595610"/>
            <a:ext cx="1398430" cy="5409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11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Tautologies and Contradictions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compound proposition which is always TRUE, no matter what the truth values of the propositional variables that occur in it, are, is called a </a:t>
                </a:r>
                <a:r>
                  <a:rPr lang="en-US" b="1" dirty="0"/>
                  <a:t>tautology</a:t>
                </a:r>
              </a:p>
              <a:p>
                <a:pPr marL="457200" lvl="1" indent="0">
                  <a:buNone/>
                </a:pPr>
                <a:r>
                  <a:rPr lang="en-US" b="1" dirty="0"/>
                  <a:t>e.g.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⋁¬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= true</a:t>
                </a:r>
              </a:p>
              <a:p>
                <a:r>
                  <a:rPr lang="en-US" dirty="0"/>
                  <a:t>A compound proposition which is always FALSE, no matter what the truth values of the propositional variables that occur in it, are, is called a </a:t>
                </a:r>
                <a:r>
                  <a:rPr lang="en-US" b="1" dirty="0"/>
                  <a:t>contradiction</a:t>
                </a:r>
              </a:p>
              <a:p>
                <a:pPr marL="457200" lvl="2" indent="0">
                  <a:buNone/>
                </a:pPr>
                <a:r>
                  <a:rPr lang="en-US" b="1" dirty="0"/>
                  <a:t>e.g.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⋀¬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= false </a:t>
                </a:r>
              </a:p>
              <a:p>
                <a:pPr marL="285750" lvl="1"/>
                <a:r>
                  <a:rPr lang="en-US" b="1" dirty="0"/>
                  <a:t>Question: </a:t>
                </a:r>
                <a:r>
                  <a:rPr lang="en-US" dirty="0"/>
                  <a:t> If you start from a proposition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and a series of </a:t>
                </a:r>
                <a:r>
                  <a:rPr lang="en-US" u="sng" dirty="0"/>
                  <a:t>valid implications </a:t>
                </a:r>
                <a:r>
                  <a:rPr lang="en-US" dirty="0"/>
                  <a:t>leads to a contradiction, what does that mean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?  </a:t>
                </a: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Truth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1945910"/>
            <a:ext cx="7204654" cy="41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6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68722"/>
            <a:ext cx="6341770" cy="34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76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154327"/>
            <a:ext cx="6586070" cy="34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74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Propositional Logic - 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[Universal and Existential Quantifiers]</a:t>
            </a:r>
          </a:p>
        </p:txBody>
      </p:sp>
    </p:spTree>
    <p:extLst>
      <p:ext uri="{BB962C8B-B14F-4D97-AF65-F5344CB8AC3E}">
        <p14:creationId xmlns:p14="http://schemas.microsoft.com/office/powerpoint/2010/main" val="9833672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English-to-Symbolic Form</a:t>
            </a:r>
            <a:endParaRPr lang="ur-P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985431"/>
            <a:ext cx="9601196" cy="4200215"/>
          </a:xfrm>
        </p:spPr>
        <p:txBody>
          <a:bodyPr>
            <a:normAutofit/>
          </a:bodyPr>
          <a:lstStyle/>
          <a:p>
            <a:pPr marL="1371600" indent="-1371600"/>
            <a:r>
              <a:rPr lang="en-US" dirty="0">
                <a:solidFill>
                  <a:srgbClr val="FF0000"/>
                </a:solidFill>
              </a:rPr>
              <a:t>Some stones are precious.</a:t>
            </a:r>
            <a:r>
              <a:rPr lang="en-US" dirty="0"/>
              <a:t>	</a:t>
            </a:r>
          </a:p>
          <a:p>
            <a:pPr marL="1371600" indent="-1371600"/>
            <a:r>
              <a:rPr lang="en-US" dirty="0"/>
              <a:t>All grapes are red.	</a:t>
            </a:r>
          </a:p>
          <a:p>
            <a:pPr marL="1371600" indent="-1371600"/>
            <a:r>
              <a:rPr lang="en-US" dirty="0"/>
              <a:t>There is an honest politician</a:t>
            </a:r>
          </a:p>
          <a:p>
            <a:pPr marL="1371600" indent="-1371600"/>
            <a:r>
              <a:rPr lang="en-US" dirty="0"/>
              <a:t>Some celebrities are invited. </a:t>
            </a:r>
          </a:p>
          <a:p>
            <a:pPr marL="1371600" indent="-1371600"/>
            <a:r>
              <a:rPr lang="en-US" dirty="0"/>
              <a:t>Few students are present. </a:t>
            </a:r>
          </a:p>
          <a:p>
            <a:pPr marL="1371600" indent="-1371600"/>
            <a:r>
              <a:rPr lang="en-US" dirty="0"/>
              <a:t>				 			</a:t>
            </a:r>
          </a:p>
        </p:txBody>
      </p:sp>
    </p:spTree>
    <p:extLst>
      <p:ext uri="{BB962C8B-B14F-4D97-AF65-F5344CB8AC3E}">
        <p14:creationId xmlns:p14="http://schemas.microsoft.com/office/powerpoint/2010/main" val="39933519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95580"/>
            <a:ext cx="9601196" cy="757768"/>
          </a:xfrm>
        </p:spPr>
        <p:txBody>
          <a:bodyPr>
            <a:normAutofit fontScale="90000"/>
          </a:bodyPr>
          <a:lstStyle/>
          <a:p>
            <a:r>
              <a:rPr lang="en-US" dirty="0"/>
              <a:t>English-to-Symbolic Form</a:t>
            </a:r>
            <a:endParaRPr lang="ur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1985431"/>
                <a:ext cx="9601196" cy="4200215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Function : 		Input is connected with output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Mathematics: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Name (f) , parameter (x), domain-range, definition 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Name (g), parameter (x, y), domain-range, definition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Programming: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𝑣𝑜𝑖𝑑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𝑚𝑎𝑖𝑛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𝑣𝑜𝑖𝑑</m:t>
                        </m:r>
                      </m:e>
                    </m:d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Name, return-type, parameters, definition, call-function 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Square ==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𝐼𝑛𝑡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𝑆𝑞𝑢𝑎𝑟𝑒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     }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Factorial ==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𝐼𝑛𝑡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𝐹𝑎𝑐𝑡𝑜𝑟𝑖𝑎𝑙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Logic:  		</a:t>
                </a:r>
                <a:r>
                  <a:rPr lang="en-US" dirty="0">
                    <a:solidFill>
                      <a:srgbClr val="FF0000"/>
                    </a:solidFill>
                  </a:rPr>
                  <a:t>Propositional-function</a:t>
                </a:r>
                <a:endParaRPr lang="ur-PK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1985431"/>
                <a:ext cx="9601196" cy="4200215"/>
              </a:xfrm>
              <a:blipFill rotWithShape="0">
                <a:blip r:embed="rId2"/>
                <a:stretch>
                  <a:fillRect l="-1144" t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303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English-to-Symbolic Form</a:t>
            </a:r>
            <a:endParaRPr lang="ur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1985431"/>
                <a:ext cx="9601196" cy="4200215"/>
              </a:xfrm>
            </p:spPr>
            <p:txBody>
              <a:bodyPr>
                <a:normAutofit/>
              </a:bodyPr>
              <a:lstStyle/>
              <a:p>
                <a:pPr marL="1371600" indent="-1371600"/>
                <a:r>
                  <a:rPr lang="en-US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grapes</a:t>
                </a:r>
                <a:r>
                  <a:rPr lang="en-US" dirty="0"/>
                  <a:t> are </a:t>
                </a:r>
                <a:r>
                  <a:rPr lang="en-US" dirty="0">
                    <a:solidFill>
                      <a:schemeClr val="tx1"/>
                    </a:solidFill>
                  </a:rPr>
                  <a:t>red</a:t>
                </a:r>
                <a:r>
                  <a:rPr lang="en-US" dirty="0"/>
                  <a:t>.					 			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:r>
                  <a:rPr lang="en-US" dirty="0">
                    <a:solidFill>
                      <a:srgbClr val="FF0000"/>
                    </a:solidFill>
                  </a:rPr>
                  <a:t>x: set of grapes</a:t>
                </a:r>
                <a:r>
                  <a:rPr lang="en-US" dirty="0"/>
                  <a:t> 	(universe of discourse) 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:r>
                  <a:rPr lang="en-US" dirty="0">
                    <a:solidFill>
                      <a:schemeClr val="tx1"/>
                    </a:solidFill>
                  </a:rPr>
                  <a:t>Red (x)</a:t>
                </a:r>
                <a:r>
                  <a:rPr lang="en-US" dirty="0">
                    <a:solidFill>
                      <a:srgbClr val="FF0000"/>
                    </a:solidFill>
                  </a:rPr>
                  <a:t> : x is a red grape</a:t>
                </a:r>
              </a:p>
              <a:p>
                <a:pPr marL="0" indent="0">
                  <a:buNone/>
                </a:pPr>
                <a:r>
                  <a:rPr lang="en-US" dirty="0"/>
                  <a:t>			all grapes are red: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This is not a proposition.– Proposition Formula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1985431"/>
                <a:ext cx="9601196" cy="4200215"/>
              </a:xfrm>
              <a:blipFill rotWithShape="0">
                <a:blip r:embed="rId2"/>
                <a:stretch>
                  <a:fillRect l="-1144" t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7200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English-to-Symbolic Form</a:t>
            </a:r>
            <a:endParaRPr lang="ur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1985431"/>
                <a:ext cx="9601196" cy="4200215"/>
              </a:xfrm>
            </p:spPr>
            <p:txBody>
              <a:bodyPr>
                <a:normAutofit/>
              </a:bodyPr>
              <a:lstStyle/>
              <a:p>
                <a:pPr marL="1371600" indent="-1371600"/>
                <a:r>
                  <a:rPr lang="en-US" dirty="0">
                    <a:solidFill>
                      <a:srgbClr val="FF0000"/>
                    </a:solidFill>
                  </a:rPr>
                  <a:t>All students are hungry</a:t>
                </a:r>
                <a:r>
                  <a:rPr lang="en-US" dirty="0"/>
                  <a:t>.					 			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:r>
                  <a:rPr lang="en-US" dirty="0">
                    <a:solidFill>
                      <a:srgbClr val="FF0000"/>
                    </a:solidFill>
                  </a:rPr>
                  <a:t>x: set of students</a:t>
                </a:r>
                <a:r>
                  <a:rPr lang="en-US" dirty="0"/>
                  <a:t> 	(universe of discourse) 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:r>
                  <a:rPr lang="en-US" dirty="0">
                    <a:solidFill>
                      <a:schemeClr val="tx1"/>
                    </a:solidFill>
                  </a:rPr>
                  <a:t>Hungry (x)</a:t>
                </a:r>
                <a:r>
                  <a:rPr lang="en-US" dirty="0">
                    <a:solidFill>
                      <a:srgbClr val="FF0000"/>
                    </a:solidFill>
                  </a:rPr>
                  <a:t> : x is a red grape</a:t>
                </a:r>
              </a:p>
              <a:p>
                <a:pPr marL="0" indent="0">
                  <a:buNone/>
                </a:pPr>
                <a:r>
                  <a:rPr lang="en-US" dirty="0"/>
                  <a:t>			all students are hungry: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𝐻𝑢𝑛𝑔𝑟𝑦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This is not a proposition.– Proposition Formula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1985431"/>
                <a:ext cx="9601196" cy="4200215"/>
              </a:xfrm>
              <a:blipFill rotWithShape="0">
                <a:blip r:embed="rId2"/>
                <a:stretch>
                  <a:fillRect l="-1144" t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7863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English-to-Symbolic Form</a:t>
            </a:r>
            <a:endParaRPr lang="ur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1985431"/>
                <a:ext cx="9601196" cy="4200215"/>
              </a:xfrm>
            </p:spPr>
            <p:txBody>
              <a:bodyPr>
                <a:normAutofit/>
              </a:bodyPr>
              <a:lstStyle/>
              <a:p>
                <a:pPr marL="1371600" indent="-1371600"/>
                <a:r>
                  <a:rPr lang="en-US" dirty="0">
                    <a:solidFill>
                      <a:srgbClr val="FF0000"/>
                    </a:solidFill>
                  </a:rPr>
                  <a:t>Some stones are precious</a:t>
                </a:r>
                <a:r>
                  <a:rPr lang="en-US" dirty="0"/>
                  <a:t>.					 			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:r>
                  <a:rPr lang="en-US" dirty="0">
                    <a:solidFill>
                      <a:srgbClr val="FF0000"/>
                    </a:solidFill>
                  </a:rPr>
                  <a:t>x: set of stones</a:t>
                </a:r>
                <a:r>
                  <a:rPr lang="en-US" dirty="0"/>
                  <a:t> 	(universe of discourse) 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:r>
                  <a:rPr lang="en-US" dirty="0">
                    <a:solidFill>
                      <a:schemeClr val="tx1"/>
                    </a:solidFill>
                  </a:rPr>
                  <a:t>Precious (x)</a:t>
                </a:r>
                <a:r>
                  <a:rPr lang="en-US" dirty="0">
                    <a:solidFill>
                      <a:srgbClr val="FF0000"/>
                    </a:solidFill>
                  </a:rPr>
                  <a:t> : x is precious</a:t>
                </a:r>
              </a:p>
              <a:p>
                <a:pPr marL="0" indent="0">
                  <a:buNone/>
                </a:pPr>
                <a:r>
                  <a:rPr lang="en-US" dirty="0"/>
                  <a:t>			some stones are precious: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𝑃𝑟𝑒𝑐𝑖𝑜𝑢𝑠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This is not a proposition.– Proposition Formula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1985431"/>
                <a:ext cx="9601196" cy="4200215"/>
              </a:xfrm>
              <a:blipFill rotWithShape="0">
                <a:blip r:embed="rId2"/>
                <a:stretch>
                  <a:fillRect l="-1144" t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88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Compound Proposition: </a:t>
            </a:r>
            <a:r>
              <a:rPr lang="en-US" sz="3200" dirty="0"/>
              <a:t>Logical Connectives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072" y="1968690"/>
            <a:ext cx="8203856" cy="414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202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Propositional Function - Predicate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1956762"/>
            <a:ext cx="7404114" cy="19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21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Propositional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1956762"/>
            <a:ext cx="7404114" cy="19970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4159048"/>
            <a:ext cx="6290254" cy="18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415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Quantifiers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34727"/>
            <a:ext cx="8320309" cy="300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632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Universal Quantifiers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1947338"/>
            <a:ext cx="6522074" cy="413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672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 P(x) be “x must take Discrete Mathematics course”, </a:t>
            </a:r>
          </a:p>
          <a:p>
            <a:pPr marL="0" indent="0">
              <a:buNone/>
            </a:pPr>
            <a:r>
              <a:rPr lang="en-US" dirty="0"/>
              <a:t>And let Q(x) be “x is a Computer Science student”. </a:t>
            </a:r>
          </a:p>
          <a:p>
            <a:pPr marL="0" indent="0">
              <a:buNone/>
            </a:pPr>
            <a:r>
              <a:rPr lang="en-US" dirty="0"/>
              <a:t>The Universe of discourse is all UCP students.</a:t>
            </a:r>
          </a:p>
          <a:p>
            <a:r>
              <a:rPr lang="en-US" dirty="0"/>
              <a:t>Express the statement mathematically: </a:t>
            </a:r>
            <a:r>
              <a:rPr lang="en-US" dirty="0">
                <a:solidFill>
                  <a:srgbClr val="FF0000"/>
                </a:solidFill>
              </a:rPr>
              <a:t>“Every computer science student must take discrete mathematics course”</a:t>
            </a:r>
          </a:p>
        </p:txBody>
      </p:sp>
    </p:spTree>
    <p:extLst>
      <p:ext uri="{BB962C8B-B14F-4D97-AF65-F5344CB8AC3E}">
        <p14:creationId xmlns:p14="http://schemas.microsoft.com/office/powerpoint/2010/main" val="19955237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“x must take Discrete Mathematics course”, </a:t>
                </a:r>
              </a:p>
              <a:p>
                <a:pPr marL="0" indent="0">
                  <a:buNone/>
                </a:pPr>
                <a:r>
                  <a:rPr lang="en-US" dirty="0"/>
                  <a:t>And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“x is a Computer Science student”. </a:t>
                </a:r>
              </a:p>
              <a:p>
                <a:pPr marL="0" indent="0">
                  <a:buNone/>
                </a:pPr>
                <a:r>
                  <a:rPr lang="en-US" dirty="0"/>
                  <a:t>The Universe of discourse is all UCP students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Express the statement: </a:t>
                </a:r>
                <a:r>
                  <a:rPr lang="en-US" dirty="0">
                    <a:solidFill>
                      <a:srgbClr val="FF0000"/>
                    </a:solidFill>
                  </a:rPr>
                  <a:t>“Every computer science student must take discrete mathematics course”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302" y="4746380"/>
            <a:ext cx="3816806" cy="6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985431"/>
            <a:ext cx="9601196" cy="4016123"/>
          </a:xfrm>
        </p:spPr>
        <p:txBody>
          <a:bodyPr>
            <a:normAutofit/>
          </a:bodyPr>
          <a:lstStyle/>
          <a:p>
            <a:r>
              <a:rPr lang="en-US" dirty="0"/>
              <a:t>Let P(x) be “x must take Discrete Mathematics course”, </a:t>
            </a:r>
          </a:p>
          <a:p>
            <a:pPr marL="0" indent="0">
              <a:buNone/>
            </a:pPr>
            <a:r>
              <a:rPr lang="en-US" dirty="0"/>
              <a:t>And let Q(x) be “x is a Computer Science student”. </a:t>
            </a:r>
          </a:p>
          <a:p>
            <a:pPr marL="0" indent="0">
              <a:buNone/>
            </a:pPr>
            <a:r>
              <a:rPr lang="en-US" dirty="0"/>
              <a:t>The Universe of discourse is all UCP students.</a:t>
            </a:r>
          </a:p>
          <a:p>
            <a:r>
              <a:rPr lang="en-US" dirty="0"/>
              <a:t>Express the statement: “Every computer science student must take discrete mathematics course”</a:t>
            </a:r>
          </a:p>
          <a:p>
            <a:r>
              <a:rPr lang="en-US" dirty="0"/>
              <a:t>Express the statement: </a:t>
            </a:r>
            <a:r>
              <a:rPr lang="en-US" dirty="0">
                <a:solidFill>
                  <a:srgbClr val="FF0000"/>
                </a:solidFill>
              </a:rPr>
              <a:t>“Everybody must take a discrete mathematics course or be a computer science student”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866" y="4050922"/>
            <a:ext cx="2839380" cy="50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13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985431"/>
            <a:ext cx="9601196" cy="4016123"/>
          </a:xfrm>
        </p:spPr>
        <p:txBody>
          <a:bodyPr>
            <a:normAutofit/>
          </a:bodyPr>
          <a:lstStyle/>
          <a:p>
            <a:r>
              <a:rPr lang="en-US" dirty="0"/>
              <a:t>Let P(x) be “x must take Discrete Mathematics course”, </a:t>
            </a:r>
          </a:p>
          <a:p>
            <a:pPr marL="0" indent="0">
              <a:buNone/>
            </a:pPr>
            <a:r>
              <a:rPr lang="en-US" dirty="0"/>
              <a:t>And let Q(x) be “x is a Computer Science student”. </a:t>
            </a:r>
          </a:p>
          <a:p>
            <a:pPr marL="0" indent="0">
              <a:buNone/>
            </a:pPr>
            <a:r>
              <a:rPr lang="en-US" dirty="0"/>
              <a:t>The Universe of discourse is all UCP students.</a:t>
            </a:r>
          </a:p>
          <a:p>
            <a:r>
              <a:rPr lang="en-US" dirty="0"/>
              <a:t>Express the statement: “Every computer science student must take discrete mathematics course”</a:t>
            </a:r>
          </a:p>
          <a:p>
            <a:r>
              <a:rPr lang="en-US" dirty="0"/>
              <a:t>Express the statement: </a:t>
            </a:r>
            <a:r>
              <a:rPr lang="en-US" dirty="0">
                <a:solidFill>
                  <a:srgbClr val="FF0000"/>
                </a:solidFill>
              </a:rPr>
              <a:t>“Everybody must take a discrete mathematics course or be a computer science student”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866" y="4050922"/>
            <a:ext cx="2839380" cy="502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15" y="5387484"/>
            <a:ext cx="3385039" cy="61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54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985431"/>
            <a:ext cx="9601196" cy="4016123"/>
          </a:xfrm>
        </p:spPr>
        <p:txBody>
          <a:bodyPr>
            <a:normAutofit/>
          </a:bodyPr>
          <a:lstStyle/>
          <a:p>
            <a:r>
              <a:rPr lang="en-US" dirty="0"/>
              <a:t>Let P(x) be “x must take Discrete Mathematics course”, </a:t>
            </a:r>
          </a:p>
          <a:p>
            <a:pPr marL="0" indent="0">
              <a:buNone/>
            </a:pPr>
            <a:r>
              <a:rPr lang="en-US" dirty="0"/>
              <a:t>And let Q(x) be “x is a Computer Science student”. </a:t>
            </a:r>
          </a:p>
          <a:p>
            <a:pPr marL="0" indent="0">
              <a:buNone/>
            </a:pPr>
            <a:r>
              <a:rPr lang="en-US" dirty="0"/>
              <a:t>The Universe of discourse is all UCP students.</a:t>
            </a:r>
          </a:p>
          <a:p>
            <a:r>
              <a:rPr lang="en-US" dirty="0"/>
              <a:t>Express the statement: “Every computer science student must take discrete mathematics course”</a:t>
            </a:r>
          </a:p>
          <a:p>
            <a:r>
              <a:rPr lang="en-US" dirty="0"/>
              <a:t>Express the statement: “Everybody must take a discrete mathematics course or be a computer science student”.</a:t>
            </a:r>
          </a:p>
          <a:p>
            <a:r>
              <a:rPr lang="en-US" dirty="0">
                <a:solidFill>
                  <a:srgbClr val="FF0000"/>
                </a:solidFill>
              </a:rPr>
              <a:t>Are these statements True or False?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866" y="4050922"/>
            <a:ext cx="2839380" cy="502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758" y="4910965"/>
            <a:ext cx="2535032" cy="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789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Existential Quantifier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1948100"/>
            <a:ext cx="6637984" cy="41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4400" dirty="0"/>
                  <a:t>Negation: 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 ,  </m:t>
                    </m:r>
                    <m:acc>
                      <m:accPr>
                        <m:chr m:val="̃"/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 ,  </m:t>
                    </m:r>
                    <m:acc>
                      <m:accPr>
                        <m:chr m:val="̅"/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   ,</m:t>
                    </m:r>
                  </m:oMath>
                </a14:m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sz="6600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6600" b="0" dirty="0"/>
              </a:p>
              <a:p>
                <a:pPr marL="0" indent="0">
                  <a:buNone/>
                </a:pPr>
                <a:r>
                  <a:rPr lang="en-US" dirty="0"/>
                  <a:t>e.g. P: Today is Monday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: Today is NOT Monday.		(</a:t>
                </a:r>
                <a:r>
                  <a:rPr lang="en-US" dirty="0">
                    <a:solidFill>
                      <a:srgbClr val="FF0000"/>
                    </a:solidFill>
                  </a:rPr>
                  <a:t>It is not the case that today is Monday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Q: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≯10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2872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Truth Values of Quantifiers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004273"/>
            <a:ext cx="9339538" cy="374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188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Examples – </a:t>
            </a:r>
            <a:r>
              <a:rPr lang="en-US" i="1" dirty="0">
                <a:solidFill>
                  <a:srgbClr val="C00000"/>
                </a:solidFill>
              </a:rPr>
              <a:t>Express in Mathematical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Product of two negative integers is positive.</a:t>
            </a:r>
          </a:p>
        </p:txBody>
      </p:sp>
    </p:spTree>
    <p:extLst>
      <p:ext uri="{BB962C8B-B14F-4D97-AF65-F5344CB8AC3E}">
        <p14:creationId xmlns:p14="http://schemas.microsoft.com/office/powerpoint/2010/main" val="12169956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Examples – </a:t>
            </a:r>
            <a:r>
              <a:rPr lang="en-US" i="1" dirty="0">
                <a:solidFill>
                  <a:srgbClr val="C00000"/>
                </a:solidFill>
              </a:rPr>
              <a:t>Express  in Mathematical Notation 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Product of two negative integers is positive.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3222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Examples – </a:t>
            </a:r>
            <a:r>
              <a:rPr lang="en-US" i="1" dirty="0">
                <a:solidFill>
                  <a:srgbClr val="C00000"/>
                </a:solidFill>
              </a:rPr>
              <a:t>Express  in Mathematical Notation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 of two negative integers is positive.</a:t>
            </a:r>
          </a:p>
          <a:p>
            <a:r>
              <a:rPr lang="en-US" dirty="0">
                <a:solidFill>
                  <a:srgbClr val="FF0000"/>
                </a:solidFill>
              </a:rPr>
              <a:t>Average of two positive integers in positive.</a:t>
            </a:r>
          </a:p>
        </p:txBody>
      </p:sp>
    </p:spTree>
    <p:extLst>
      <p:ext uri="{BB962C8B-B14F-4D97-AF65-F5344CB8AC3E}">
        <p14:creationId xmlns:p14="http://schemas.microsoft.com/office/powerpoint/2010/main" val="26488809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Examples – </a:t>
            </a:r>
            <a:r>
              <a:rPr lang="en-US" i="1" dirty="0">
                <a:solidFill>
                  <a:srgbClr val="C00000"/>
                </a:solidFill>
              </a:rPr>
              <a:t>Express  in Mathematical Notation 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Product of two negative integers is positive.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Average of two positive integers is positive.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174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Examples – </a:t>
            </a:r>
            <a:r>
              <a:rPr lang="en-US" i="1" dirty="0">
                <a:solidFill>
                  <a:srgbClr val="C00000"/>
                </a:solidFill>
              </a:rPr>
              <a:t>Express  in Mathematical Notation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 of two negative integers is positive.</a:t>
            </a:r>
          </a:p>
          <a:p>
            <a:r>
              <a:rPr lang="en-US" dirty="0">
                <a:solidFill>
                  <a:schemeClr val="tx1"/>
                </a:solidFill>
              </a:rPr>
              <a:t>Average of two positive integers in positive.</a:t>
            </a:r>
          </a:p>
          <a:p>
            <a:r>
              <a:rPr lang="en-US" dirty="0">
                <a:solidFill>
                  <a:srgbClr val="FF0000"/>
                </a:solidFill>
              </a:rPr>
              <a:t>The difference of two negative integers is not necessarily negative.</a:t>
            </a:r>
          </a:p>
        </p:txBody>
      </p:sp>
    </p:spTree>
    <p:extLst>
      <p:ext uri="{BB962C8B-B14F-4D97-AF65-F5344CB8AC3E}">
        <p14:creationId xmlns:p14="http://schemas.microsoft.com/office/powerpoint/2010/main" val="20615032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Examples – </a:t>
            </a:r>
            <a:r>
              <a:rPr lang="en-US" i="1" dirty="0">
                <a:solidFill>
                  <a:srgbClr val="C00000"/>
                </a:solidFill>
              </a:rPr>
              <a:t>Express  in Mathematical Notation 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Product of two negative integers is positive.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Average of two positive integers in positive.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The difference of two negative integers is not necessarily negative.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Or we may write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6601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Examples – </a:t>
            </a:r>
            <a:r>
              <a:rPr lang="en-US" i="1" dirty="0">
                <a:solidFill>
                  <a:srgbClr val="C00000"/>
                </a:solidFill>
              </a:rPr>
              <a:t>Express  in Mathematical Notation 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Product of two negative integers is positive.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Average of two positive integers in positive.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difference of two negative integers is not necessarily negative.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Absolute value of sum of two integers does not exceed the sum of the absolute values of these integers.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87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Quantifiers – Negation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78" y="1960741"/>
            <a:ext cx="7322913" cy="338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746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Quantifiers – 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∧…∧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𝑥𝑃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∧…∧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:r>
                  <a:rPr lang="en-US" dirty="0">
                    <a:solidFill>
                      <a:srgbClr val="00B050"/>
                    </a:solidFill>
                  </a:rPr>
                  <a:t>Use De Morgan’s Law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𝒙𝑷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32" y="720695"/>
            <a:ext cx="4942426" cy="22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910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6604</TotalTime>
  <Words>4542</Words>
  <Application>Microsoft Office PowerPoint</Application>
  <PresentationFormat>Widescreen</PresentationFormat>
  <Paragraphs>648</Paragraphs>
  <Slides>121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6" baseType="lpstr">
      <vt:lpstr>Arial</vt:lpstr>
      <vt:lpstr>Buxton Sketch</vt:lpstr>
      <vt:lpstr>Cambria Math</vt:lpstr>
      <vt:lpstr>Garamond</vt:lpstr>
      <vt:lpstr>Organic</vt:lpstr>
      <vt:lpstr>Propositional Logic</vt:lpstr>
      <vt:lpstr>Introduction to Logic</vt:lpstr>
      <vt:lpstr>Propositions - Examples</vt:lpstr>
      <vt:lpstr>PowerPoint Presentation</vt:lpstr>
      <vt:lpstr>Examples</vt:lpstr>
      <vt:lpstr>Which of the following statements are propositions?</vt:lpstr>
      <vt:lpstr>Which of the following statements are propositions?</vt:lpstr>
      <vt:lpstr>Compound Proposition: Logical Connectives</vt:lpstr>
      <vt:lpstr>PowerPoint Presentation</vt:lpstr>
      <vt:lpstr>Negation</vt:lpstr>
      <vt:lpstr>Negation</vt:lpstr>
      <vt:lpstr>Negation</vt:lpstr>
      <vt:lpstr>Logical AND</vt:lpstr>
      <vt:lpstr>Logical AND</vt:lpstr>
      <vt:lpstr>Logical AND</vt:lpstr>
      <vt:lpstr>PowerPoint Presentation</vt:lpstr>
      <vt:lpstr>Logical OR</vt:lpstr>
      <vt:lpstr>Logical OR</vt:lpstr>
      <vt:lpstr>PowerPoint Presentation</vt:lpstr>
      <vt:lpstr>Logical XOR</vt:lpstr>
      <vt:lpstr>PowerPoint Presentation</vt:lpstr>
      <vt:lpstr>Implications</vt:lpstr>
      <vt:lpstr>Implications</vt:lpstr>
      <vt:lpstr>Implication: an example</vt:lpstr>
      <vt:lpstr>Implication: an example</vt:lpstr>
      <vt:lpstr>Implication: an example</vt:lpstr>
      <vt:lpstr>Implication: an example</vt:lpstr>
      <vt:lpstr>Implications</vt:lpstr>
      <vt:lpstr>Examples</vt:lpstr>
      <vt:lpstr>Exercise</vt:lpstr>
      <vt:lpstr>Exercise</vt:lpstr>
      <vt:lpstr>Exercise</vt:lpstr>
      <vt:lpstr>Exercise</vt:lpstr>
      <vt:lpstr>Exercise</vt:lpstr>
      <vt:lpstr>Exercise</vt:lpstr>
      <vt:lpstr>Quick – Do it by yourself  - Be ready for class activity</vt:lpstr>
      <vt:lpstr>Quick – Do it by yourself  - Be ready for class activity in next class </vt:lpstr>
      <vt:lpstr>Quick – Do it by yourself  - Be ready for class activity in next class </vt:lpstr>
      <vt:lpstr>Converse, Contrapositive, Inverse</vt:lpstr>
      <vt:lpstr>Exercise: Correct or Incorrect</vt:lpstr>
      <vt:lpstr>Exercise: Correct or Incorrect</vt:lpstr>
      <vt:lpstr>Exercise: Correct or Incorrect</vt:lpstr>
      <vt:lpstr>Exercise: Correct or Incorrect</vt:lpstr>
      <vt:lpstr>Exercise: Correct or Incorrect</vt:lpstr>
      <vt:lpstr>Exercise: Correct or Incorrect</vt:lpstr>
      <vt:lpstr>Exercise: Correct or Incorrect</vt:lpstr>
      <vt:lpstr>Exercise: Correct or Incorrect</vt:lpstr>
      <vt:lpstr>Biconditional Proposition</vt:lpstr>
      <vt:lpstr>Biconditional</vt:lpstr>
      <vt:lpstr>Biconditional</vt:lpstr>
      <vt:lpstr>Examples</vt:lpstr>
      <vt:lpstr>Exercise</vt:lpstr>
      <vt:lpstr>Exercise</vt:lpstr>
      <vt:lpstr>Exercise</vt:lpstr>
      <vt:lpstr>Exercise</vt:lpstr>
      <vt:lpstr>De Morgan’s Law </vt:lpstr>
      <vt:lpstr>De Morgan’s Law </vt:lpstr>
      <vt:lpstr>De Morgan’s Law </vt:lpstr>
      <vt:lpstr>Negation of Implication</vt:lpstr>
      <vt:lpstr>Negation of Implication</vt:lpstr>
      <vt:lpstr>Negation of Implication – Truth Table</vt:lpstr>
      <vt:lpstr>Negation of Implication – Example</vt:lpstr>
      <vt:lpstr>Negation of Bicondition</vt:lpstr>
      <vt:lpstr>Express the following in mathematical notation:</vt:lpstr>
      <vt:lpstr>Express the following in mathematical notation:</vt:lpstr>
      <vt:lpstr>Express the following in mathematical notation:</vt:lpstr>
      <vt:lpstr>Express the following in mathematical notation:</vt:lpstr>
      <vt:lpstr>Contrapositive</vt:lpstr>
      <vt:lpstr>Contrapositive</vt:lpstr>
      <vt:lpstr>Tautologies and Contradictions</vt:lpstr>
      <vt:lpstr>Truth Tables</vt:lpstr>
      <vt:lpstr>Exercise</vt:lpstr>
      <vt:lpstr>Exercise</vt:lpstr>
      <vt:lpstr>Propositional Logic - II</vt:lpstr>
      <vt:lpstr>English-to-Symbolic Form</vt:lpstr>
      <vt:lpstr>English-to-Symbolic Form</vt:lpstr>
      <vt:lpstr>English-to-Symbolic Form</vt:lpstr>
      <vt:lpstr>English-to-Symbolic Form</vt:lpstr>
      <vt:lpstr>English-to-Symbolic Form</vt:lpstr>
      <vt:lpstr>Propositional Function - Predicate</vt:lpstr>
      <vt:lpstr>Propositional Function</vt:lpstr>
      <vt:lpstr>Quantifiers</vt:lpstr>
      <vt:lpstr>Universal Quantifiers</vt:lpstr>
      <vt:lpstr>Example</vt:lpstr>
      <vt:lpstr>Example</vt:lpstr>
      <vt:lpstr>Example</vt:lpstr>
      <vt:lpstr>Example</vt:lpstr>
      <vt:lpstr>Example</vt:lpstr>
      <vt:lpstr>Existential Quantifier</vt:lpstr>
      <vt:lpstr>Truth Values of Quantifiers</vt:lpstr>
      <vt:lpstr>Examples – Express in Mathematical Notation</vt:lpstr>
      <vt:lpstr>Examples – Express  in Mathematical Notation </vt:lpstr>
      <vt:lpstr>Examples – Express  in Mathematical Notation </vt:lpstr>
      <vt:lpstr>Examples – Express  in Mathematical Notation </vt:lpstr>
      <vt:lpstr>Examples – Express  in Mathematical Notation </vt:lpstr>
      <vt:lpstr>Examples – Express  in Mathematical Notation </vt:lpstr>
      <vt:lpstr>Examples – Express  in Mathematical Notation </vt:lpstr>
      <vt:lpstr>Quantifiers – Negation</vt:lpstr>
      <vt:lpstr>Quantifiers – Negation</vt:lpstr>
      <vt:lpstr>Quantifiers – Negation</vt:lpstr>
      <vt:lpstr>Quantifiers – Negation – Truth Values</vt:lpstr>
      <vt:lpstr>Example – 1 </vt:lpstr>
      <vt:lpstr>Example – 1 </vt:lpstr>
      <vt:lpstr>Example – 1 </vt:lpstr>
      <vt:lpstr>Example – 2</vt:lpstr>
      <vt:lpstr>Mixing Quantifiers – Nested Quantifiers</vt:lpstr>
      <vt:lpstr>Mixing Quantifiers</vt:lpstr>
      <vt:lpstr>Mixing Quantifiers</vt:lpstr>
      <vt:lpstr>Nested Quantifiers – Truth Values</vt:lpstr>
      <vt:lpstr>Example – 3</vt:lpstr>
      <vt:lpstr>Example – 4</vt:lpstr>
      <vt:lpstr>Example – 4</vt:lpstr>
      <vt:lpstr>Example – 5</vt:lpstr>
      <vt:lpstr>Example – 5</vt:lpstr>
      <vt:lpstr>Example – 5</vt:lpstr>
      <vt:lpstr>Exercises – Lewis Carroll (Alice in Wonderland)</vt:lpstr>
      <vt:lpstr>Exercises – Lewis Carroll (Alice in Wonderland)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Graphs</dc:title>
  <dc:creator>Windows User</dc:creator>
  <cp:lastModifiedBy>asim.raza</cp:lastModifiedBy>
  <cp:revision>140</cp:revision>
  <dcterms:created xsi:type="dcterms:W3CDTF">2018-01-24T04:17:41Z</dcterms:created>
  <dcterms:modified xsi:type="dcterms:W3CDTF">2023-01-20T07:57:07Z</dcterms:modified>
</cp:coreProperties>
</file>